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4"/>
  </p:notesMasterIdLst>
  <p:sldIdLst>
    <p:sldId id="257" r:id="rId2"/>
    <p:sldId id="256" r:id="rId3"/>
    <p:sldId id="258" r:id="rId4"/>
    <p:sldId id="328" r:id="rId5"/>
    <p:sldId id="533" r:id="rId6"/>
    <p:sldId id="524" r:id="rId7"/>
    <p:sldId id="534" r:id="rId8"/>
    <p:sldId id="389" r:id="rId9"/>
    <p:sldId id="436" r:id="rId10"/>
    <p:sldId id="437" r:id="rId11"/>
    <p:sldId id="438" r:id="rId12"/>
    <p:sldId id="442" r:id="rId13"/>
    <p:sldId id="440" r:id="rId14"/>
    <p:sldId id="445" r:id="rId15"/>
    <p:sldId id="446" r:id="rId16"/>
    <p:sldId id="449" r:id="rId17"/>
    <p:sldId id="450" r:id="rId18"/>
    <p:sldId id="451" r:id="rId19"/>
    <p:sldId id="452" r:id="rId20"/>
    <p:sldId id="453" r:id="rId21"/>
    <p:sldId id="454" r:id="rId22"/>
    <p:sldId id="458" r:id="rId23"/>
    <p:sldId id="459" r:id="rId24"/>
    <p:sldId id="460" r:id="rId25"/>
    <p:sldId id="461" r:id="rId26"/>
    <p:sldId id="462" r:id="rId27"/>
    <p:sldId id="463" r:id="rId28"/>
    <p:sldId id="473" r:id="rId29"/>
    <p:sldId id="477" r:id="rId30"/>
    <p:sldId id="478" r:id="rId31"/>
    <p:sldId id="479" r:id="rId32"/>
    <p:sldId id="482" r:id="rId33"/>
    <p:sldId id="485" r:id="rId34"/>
    <p:sldId id="486" r:id="rId35"/>
    <p:sldId id="487" r:id="rId36"/>
    <p:sldId id="531" r:id="rId37"/>
    <p:sldId id="517" r:id="rId38"/>
    <p:sldId id="488" r:id="rId39"/>
    <p:sldId id="491" r:id="rId40"/>
    <p:sldId id="492" r:id="rId41"/>
    <p:sldId id="535" r:id="rId42"/>
    <p:sldId id="690" r:id="rId43"/>
    <p:sldId id="842" r:id="rId44"/>
    <p:sldId id="536" r:id="rId45"/>
    <p:sldId id="692" r:id="rId46"/>
    <p:sldId id="693" r:id="rId47"/>
    <p:sldId id="540" r:id="rId48"/>
    <p:sldId id="539" r:id="rId49"/>
    <p:sldId id="541" r:id="rId50"/>
    <p:sldId id="862" r:id="rId51"/>
    <p:sldId id="317" r:id="rId52"/>
    <p:sldId id="318" r:id="rId5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F2683"/>
    <a:srgbClr val="4F22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0" autoAdjust="0"/>
    <p:restoredTop sz="86284" autoAdjust="0"/>
  </p:normalViewPr>
  <p:slideViewPr>
    <p:cSldViewPr snapToGrid="0">
      <p:cViewPr varScale="1">
        <p:scale>
          <a:sx n="115" d="100"/>
          <a:sy n="115" d="100"/>
        </p:scale>
        <p:origin x="19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png>
</file>

<file path=ppt/media/image19.png>
</file>

<file path=ppt/media/image2.png>
</file>

<file path=ppt/media/image25.png>
</file>

<file path=ppt/media/image26.png>
</file>

<file path=ppt/media/image28.png>
</file>

<file path=ppt/media/image29.png>
</file>

<file path=ppt/media/image3.png>
</file>

<file path=ppt/media/image30.png>
</file>

<file path=ppt/media/image31.jpeg>
</file>

<file path=ppt/media/image33.png>
</file>

<file path=ppt/media/image34.png>
</file>

<file path=ppt/media/image35.png>
</file>

<file path=ppt/media/image36.png>
</file>

<file path=ppt/media/image4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B5DE40-68BA-4164-922C-95B38CFF8A1D}" type="datetimeFigureOut">
              <a:rPr lang="en-US" smtClean="0"/>
              <a:t>10/15/2019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A6AB92-A435-4CED-AFDE-AD937B5C1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9720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5FDC7-53FE-416C-B833-F9DBCE7971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50C449-BFB2-4EE3-8C6C-A5335D13DC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C497E7-0188-410C-8E6D-6A5FB52962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34BDB-2351-4FF4-AED9-BAB48932719C}" type="datetimeFigureOut">
              <a:rPr lang="en-CA" smtClean="0"/>
              <a:t>2019-10-15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ABF3EB-5228-4AD1-B4C4-984C0BB022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B1121B-F66D-4C0C-A75E-2DFC7F8E9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DA117-0DA5-4AB9-A71D-4428F1D2456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782517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63189F-53C2-4ABA-9BFB-E7B4DDCA37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9B7B20-5BAE-4A02-A5CC-330D60D32E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079BA0-FCC9-4F2E-B3A9-2A87CD367B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34BDB-2351-4FF4-AED9-BAB48932719C}" type="datetimeFigureOut">
              <a:rPr lang="en-CA" smtClean="0"/>
              <a:t>2019-10-15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71DE5F-B937-4717-8F77-477C2A83A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7951BC-A1DA-4D93-B2DA-681B64C507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DA117-0DA5-4AB9-A71D-4428F1D2456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471291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D2B553C-85FC-4862-A492-B71537379D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B61E8B-C602-479F-9CE2-B1B3EFEF2F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35407-B900-4B16-8EA3-D90704BEA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34BDB-2351-4FF4-AED9-BAB48932719C}" type="datetimeFigureOut">
              <a:rPr lang="en-CA" smtClean="0"/>
              <a:t>2019-10-15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DC5D90-94B2-4AFD-A744-35FAD2363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DD9BB1-7BC0-4A00-80D5-C791A1D63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DA117-0DA5-4AB9-A71D-4428F1D2456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992764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F47A1-CA55-40C9-A22F-D6E12950A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26DD82-23D3-46C0-A328-600B09C359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219CE-BB0D-415C-AC1B-EBFB4627A8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34BDB-2351-4FF4-AED9-BAB48932719C}" type="datetimeFigureOut">
              <a:rPr lang="en-CA" smtClean="0"/>
              <a:t>2019-10-15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BCDAB8-B1DB-47B3-9E30-65095A3326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4B5DC1-E101-4139-9C25-65CEDC274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DA117-0DA5-4AB9-A71D-4428F1D2456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123580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5CBF0-78BC-412D-ABA4-CE29DB363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A29C2F-6723-474E-891D-308CCCBFD0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5878E-9A80-4CC4-B03C-94C9C3F1F8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34BDB-2351-4FF4-AED9-BAB48932719C}" type="datetimeFigureOut">
              <a:rPr lang="en-CA" smtClean="0"/>
              <a:t>2019-10-15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4992DC-DEAD-44C6-A393-1645B77D9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493657-CECE-44D5-9A2E-A55350FF4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DA117-0DA5-4AB9-A71D-4428F1D2456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92074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BE12F-1E79-4263-B4D5-4B65206A2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D1E35-9A6E-4F9D-90BF-3D72E4323E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06858A-FDE5-41E9-B46F-25CA8ABC99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B1C5CD-928B-43B3-87BA-43A150D6E9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34BDB-2351-4FF4-AED9-BAB48932719C}" type="datetimeFigureOut">
              <a:rPr lang="en-CA" smtClean="0"/>
              <a:t>2019-10-15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C9D6C4-3DA9-4E2F-A359-12D4399BC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1C753F-323A-4A55-AE42-68C6FECC3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DA117-0DA5-4AB9-A71D-4428F1D2456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9573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618BE-062A-418D-9888-ED9DD87AE3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8C2AD3-3ADD-410E-8EDC-A6A3FCEAE8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D359A4-B047-4945-A1D8-D9C7FF5995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C2CF5C-46C3-4C9B-988B-A9E7F2CB9B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EAB2753-26E3-40AD-8F31-B8320CD1E8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D48D8E-317A-4619-872E-CD23D2633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34BDB-2351-4FF4-AED9-BAB48932719C}" type="datetimeFigureOut">
              <a:rPr lang="en-CA" smtClean="0"/>
              <a:t>2019-10-15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3715E81-B52E-432E-8C36-AACF9B3F7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A365224-01CF-446E-A268-A56B7A4970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DA117-0DA5-4AB9-A71D-4428F1D2456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847649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D007E6-03D8-41F4-B9B5-3ACD6B81B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FC6C0C3-26A5-4487-B43C-45A08BD1D4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34BDB-2351-4FF4-AED9-BAB48932719C}" type="datetimeFigureOut">
              <a:rPr lang="en-CA" smtClean="0"/>
              <a:t>2019-10-15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1F844C-3CD8-45A0-8C7E-054967C0AB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B2CE13-C608-4418-A623-EFDC23701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DA117-0DA5-4AB9-A71D-4428F1D2456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78494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96573BE-61DE-4581-A4B1-30F966650D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34BDB-2351-4FF4-AED9-BAB48932719C}" type="datetimeFigureOut">
              <a:rPr lang="en-CA" smtClean="0"/>
              <a:t>2019-10-15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E699A0-BE13-410E-86F3-1D00ACF88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EBA42E-CC63-4BD1-8A22-D40BB39BD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DA117-0DA5-4AB9-A71D-4428F1D2456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727864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50345-EB20-4A68-8302-A59D23EB1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C57978-9510-40F8-AA04-D610D55FE9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42911F-E235-4DA9-9A1F-FB2C483C38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9B3BE7-0005-43C7-BDB9-A7CF029AA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34BDB-2351-4FF4-AED9-BAB48932719C}" type="datetimeFigureOut">
              <a:rPr lang="en-CA" smtClean="0"/>
              <a:t>2019-10-15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A118E3-FA5E-4662-8936-1D1CEFF5D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9FB676-D72A-471E-BFE0-75C8DC977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DA117-0DA5-4AB9-A71D-4428F1D2456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43544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136F4F-8F8B-4289-B69B-86B547C27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91B6382-45C1-425A-BF0E-617376DA95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9DFB85-36D4-4A3C-8E8C-B28692C4CA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1898BB-D9D8-41D3-B341-532DB8D27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34BDB-2351-4FF4-AED9-BAB48932719C}" type="datetimeFigureOut">
              <a:rPr lang="en-CA" smtClean="0"/>
              <a:t>2019-10-15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2E21F3-AB24-4011-8200-4FBE9C5D4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78CC1B-CD48-4A05-B299-E07BA4CF8F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DA117-0DA5-4AB9-A71D-4428F1D2456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73552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F9466D4-1982-404E-85C4-0BC772A833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7BB876-1B20-4A48-8696-28293850A9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6F7C58-BA45-4334-9B3E-72ECEA46D8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F34BDB-2351-4FF4-AED9-BAB48932719C}" type="datetimeFigureOut">
              <a:rPr lang="en-CA" smtClean="0"/>
              <a:t>2019-10-15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A7128C-C483-4950-9461-E447120952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26345B-DB9A-42A1-A253-31291ED58D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0DA117-0DA5-4AB9-A71D-4428F1D2456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09748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B4B4E59-EE40-4F54-B8EC-6D7D9C8C97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8666" y="663423"/>
            <a:ext cx="4794667" cy="5531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4055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/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Electromagnetic Spectrum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4001"/>
            <a:ext cx="6014776" cy="4415170"/>
          </a:xfrm>
        </p:spPr>
        <p:txBody>
          <a:bodyPr>
            <a:normAutofit/>
          </a:bodyPr>
          <a:lstStyle/>
          <a:p>
            <a:r>
              <a:rPr lang="en-US" dirty="0"/>
              <a:t>Light is electromagnetic energy emitted in the forms of waves</a:t>
            </a:r>
          </a:p>
          <a:p>
            <a:r>
              <a:rPr lang="en-US" dirty="0"/>
              <a:t>Our eyes are sensitive to a small part of this spectrum called visible light (400 –700 nm)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63B3288-F2D2-4EE3-9332-530BC80821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7744" y="1524001"/>
            <a:ext cx="4358548" cy="4213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6594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689428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first structure which the majority of retinal ganglion cells project to, and synapse with, in the brain is the…</a:t>
            </a:r>
            <a:endParaRPr lang="en-CA" sz="3200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9090"/>
            <a:ext cx="10515600" cy="4050081"/>
          </a:xfrm>
        </p:spPr>
        <p:txBody>
          <a:bodyPr>
            <a:normAutofit/>
          </a:bodyPr>
          <a:lstStyle/>
          <a:p>
            <a:pPr marL="514350" indent="-514350">
              <a:buAutoNum type="alphaUcParenR"/>
            </a:pPr>
            <a:r>
              <a:rPr lang="en-US" dirty="0"/>
              <a:t>Visual cortex</a:t>
            </a:r>
          </a:p>
          <a:p>
            <a:pPr marL="514350" indent="-514350">
              <a:buAutoNum type="alphaUcParenR"/>
            </a:pPr>
            <a:r>
              <a:rPr lang="en-US" dirty="0"/>
              <a:t>Optic chiasm</a:t>
            </a:r>
          </a:p>
          <a:p>
            <a:pPr marL="514350" indent="-514350">
              <a:buAutoNum type="alphaUcParenR"/>
            </a:pPr>
            <a:r>
              <a:rPr lang="en-US" dirty="0"/>
              <a:t>Lateral geniculate nucleus</a:t>
            </a:r>
          </a:p>
          <a:p>
            <a:pPr marL="514350" indent="-514350">
              <a:buAutoNum type="alphaUcParenR"/>
            </a:pPr>
            <a:r>
              <a:rPr lang="en-US" dirty="0"/>
              <a:t>Superior colliculus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78719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689428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first structure which the majority of retinal ganglion cells project to, and synapse with, in the brain is the…</a:t>
            </a:r>
            <a:endParaRPr lang="en-CA" sz="3200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9090"/>
            <a:ext cx="10515600" cy="4050081"/>
          </a:xfrm>
        </p:spPr>
        <p:txBody>
          <a:bodyPr>
            <a:normAutofit/>
          </a:bodyPr>
          <a:lstStyle/>
          <a:p>
            <a:pPr marL="514350" indent="-514350">
              <a:buAutoNum type="alphaUcParenR"/>
            </a:pPr>
            <a:r>
              <a:rPr lang="en-US" dirty="0"/>
              <a:t>Visual cortex</a:t>
            </a:r>
          </a:p>
          <a:p>
            <a:pPr marL="514350" indent="-514350">
              <a:buAutoNum type="alphaUcParenR"/>
            </a:pPr>
            <a:r>
              <a:rPr lang="en-US" dirty="0"/>
              <a:t>Optic chiasm</a:t>
            </a:r>
          </a:p>
          <a:p>
            <a:pPr marL="514350" indent="-514350">
              <a:buAutoNum type="alphaUcParenR"/>
            </a:pPr>
            <a:r>
              <a:rPr lang="en-US" dirty="0">
                <a:solidFill>
                  <a:srgbClr val="FF0000"/>
                </a:solidFill>
              </a:rPr>
              <a:t>Lateral geniculate nucleus</a:t>
            </a:r>
          </a:p>
          <a:p>
            <a:pPr marL="514350" indent="-514350">
              <a:buAutoNum type="alphaUcParenR"/>
            </a:pPr>
            <a:r>
              <a:rPr lang="en-US" dirty="0"/>
              <a:t>Superior colliculus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4599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/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Components of the Visual system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879" y="1297577"/>
            <a:ext cx="7738967" cy="44151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Fundamental Components: </a:t>
            </a:r>
          </a:p>
          <a:p>
            <a:pPr marL="0" indent="0">
              <a:buNone/>
            </a:pPr>
            <a:r>
              <a:rPr lang="en-US" dirty="0"/>
              <a:t>Eye →Retina →Optic Nerve →Optic Chiasm →Optic Tract →LGN →</a:t>
            </a:r>
            <a:r>
              <a:rPr lang="en-US"/>
              <a:t>Optic Radiations </a:t>
            </a:r>
            <a:r>
              <a:rPr lang="en-US">
                <a:sym typeface="Wingdings" panose="05000000000000000000" pitchFamily="2" charset="2"/>
              </a:rPr>
              <a:t></a:t>
            </a:r>
            <a:r>
              <a:rPr lang="en-US"/>
              <a:t>Primary </a:t>
            </a:r>
            <a:r>
              <a:rPr lang="en-US" dirty="0"/>
              <a:t>Visual Cortex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Retinal Targets: 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Lateral geniculate nucleus (LGN)</a:t>
            </a:r>
          </a:p>
          <a:p>
            <a:pPr lvl="2"/>
            <a:r>
              <a:rPr lang="en-US" dirty="0"/>
              <a:t>Main target (90% of info)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5F330C1-9504-440D-842F-5D119B5AF7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737" b="5441"/>
          <a:stretch/>
        </p:blipFill>
        <p:spPr>
          <a:xfrm>
            <a:off x="7134329" y="3500396"/>
            <a:ext cx="4512996" cy="251539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424E591-68FA-49F7-A211-8E988F51C1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20035" y="1225232"/>
            <a:ext cx="2944167" cy="2203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723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/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Eye (Gross Anatomy)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9403" y="1524000"/>
            <a:ext cx="6878846" cy="441517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Pathway of light: </a:t>
            </a:r>
          </a:p>
          <a:p>
            <a:pPr marL="0" indent="0">
              <a:buNone/>
            </a:pPr>
            <a:r>
              <a:rPr lang="en-US" dirty="0"/>
              <a:t>Cornea →Anterior Chamber (with aqueous humor) →Pupil →Lens →Posterior Chamber (with vitreous humor) →Retina</a:t>
            </a:r>
          </a:p>
          <a:p>
            <a:r>
              <a:rPr lang="en-US" dirty="0"/>
              <a:t>Other important Structures:</a:t>
            </a:r>
          </a:p>
          <a:p>
            <a:pPr lvl="1"/>
            <a:r>
              <a:rPr lang="en-US" dirty="0"/>
              <a:t>Iris</a:t>
            </a:r>
          </a:p>
          <a:p>
            <a:pPr lvl="1"/>
            <a:r>
              <a:rPr lang="en-US" dirty="0"/>
              <a:t>Sclera</a:t>
            </a:r>
          </a:p>
          <a:p>
            <a:pPr lvl="1"/>
            <a:r>
              <a:rPr lang="en-US" dirty="0" err="1"/>
              <a:t>Conjuctiva</a:t>
            </a:r>
            <a:endParaRPr lang="en-US" dirty="0"/>
          </a:p>
          <a:p>
            <a:pPr lvl="1"/>
            <a:r>
              <a:rPr lang="en-US" dirty="0"/>
              <a:t>Extraocular Eye Muscles</a:t>
            </a:r>
          </a:p>
          <a:p>
            <a:pPr lvl="1"/>
            <a:r>
              <a:rPr lang="en-US" dirty="0"/>
              <a:t>Ciliary Muscles</a:t>
            </a:r>
          </a:p>
          <a:p>
            <a:pPr lvl="1"/>
            <a:r>
              <a:rPr lang="en-US" dirty="0"/>
              <a:t>Fovea</a:t>
            </a:r>
          </a:p>
          <a:p>
            <a:pPr lvl="1"/>
            <a:r>
              <a:rPr lang="en-US" dirty="0"/>
              <a:t>Optic disk (Blindspot)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DDFBBCD-5C67-4EDB-85CE-4D80EC4211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2291" y="3165714"/>
            <a:ext cx="3429837" cy="285007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D74A4BA-13A1-483B-A04C-933CE137D4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62128" y="1599981"/>
            <a:ext cx="4012642" cy="4377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5853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/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Eye (Gross Anatomy)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09A9114-0805-4EE9-B4F3-7B68AC2E7B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9752" y="2255128"/>
            <a:ext cx="3182472" cy="288673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388FAB7-CAD0-47AD-BF99-13431FD43D54}"/>
              </a:ext>
            </a:extLst>
          </p:cNvPr>
          <p:cNvSpPr txBox="1"/>
          <p:nvPr/>
        </p:nvSpPr>
        <p:spPr>
          <a:xfrm>
            <a:off x="2704493" y="5564373"/>
            <a:ext cx="15529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Right Eye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C9EA0CC-4FB0-48C8-A24B-053BE18D99F9}"/>
              </a:ext>
            </a:extLst>
          </p:cNvPr>
          <p:cNvSpPr txBox="1"/>
          <p:nvPr/>
        </p:nvSpPr>
        <p:spPr>
          <a:xfrm>
            <a:off x="8027272" y="5565399"/>
            <a:ext cx="13485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Left Eye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D68A03E-8DE0-4E1D-B7CA-F582504EF3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119776" y="2255127"/>
            <a:ext cx="3182472" cy="2886733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BE26069-2E61-41A3-B026-03F07CC25F80}"/>
              </a:ext>
            </a:extLst>
          </p:cNvPr>
          <p:cNvCxnSpPr>
            <a:cxnSpLocks/>
            <a:stCxn id="21" idx="2"/>
          </p:cNvCxnSpPr>
          <p:nvPr/>
        </p:nvCxnSpPr>
        <p:spPr>
          <a:xfrm>
            <a:off x="6128077" y="2682910"/>
            <a:ext cx="1928997" cy="94673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A835D5C-F54E-4A47-B79F-9C938609CDED}"/>
              </a:ext>
            </a:extLst>
          </p:cNvPr>
          <p:cNvCxnSpPr>
            <a:cxnSpLocks/>
            <a:stCxn id="21" idx="2"/>
          </p:cNvCxnSpPr>
          <p:nvPr/>
        </p:nvCxnSpPr>
        <p:spPr>
          <a:xfrm flipH="1">
            <a:off x="4134927" y="2682910"/>
            <a:ext cx="1993150" cy="94673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5AF6330F-5297-4765-8A65-F5BE7D6F627B}"/>
              </a:ext>
            </a:extLst>
          </p:cNvPr>
          <p:cNvSpPr txBox="1"/>
          <p:nvPr/>
        </p:nvSpPr>
        <p:spPr>
          <a:xfrm>
            <a:off x="5486715" y="2036579"/>
            <a:ext cx="12827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Optic disk</a:t>
            </a:r>
          </a:p>
          <a:p>
            <a:pPr algn="ctr"/>
            <a:r>
              <a:rPr lang="en-US" b="1" dirty="0"/>
              <a:t>(blind spot)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1A0C4D3-477C-479F-B321-07B1E3E1837F}"/>
              </a:ext>
            </a:extLst>
          </p:cNvPr>
          <p:cNvCxnSpPr>
            <a:cxnSpLocks/>
          </p:cNvCxnSpPr>
          <p:nvPr/>
        </p:nvCxnSpPr>
        <p:spPr>
          <a:xfrm>
            <a:off x="8963129" y="2255127"/>
            <a:ext cx="0" cy="2886733"/>
          </a:xfrm>
          <a:prstGeom prst="line">
            <a:avLst/>
          </a:prstGeom>
          <a:ln w="28575"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CF36022C-C6FE-4A17-A50C-850D88F593D7}"/>
              </a:ext>
            </a:extLst>
          </p:cNvPr>
          <p:cNvCxnSpPr>
            <a:cxnSpLocks/>
          </p:cNvCxnSpPr>
          <p:nvPr/>
        </p:nvCxnSpPr>
        <p:spPr>
          <a:xfrm>
            <a:off x="3205972" y="2255126"/>
            <a:ext cx="0" cy="2886733"/>
          </a:xfrm>
          <a:prstGeom prst="line">
            <a:avLst/>
          </a:prstGeom>
          <a:ln w="28575"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53DBB935-F7EF-46EE-9E58-8B6BD9BDA620}"/>
              </a:ext>
            </a:extLst>
          </p:cNvPr>
          <p:cNvCxnSpPr>
            <a:cxnSpLocks/>
          </p:cNvCxnSpPr>
          <p:nvPr/>
        </p:nvCxnSpPr>
        <p:spPr>
          <a:xfrm flipH="1" flipV="1">
            <a:off x="3205972" y="3740625"/>
            <a:ext cx="2835398" cy="76294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077975EA-71AB-4113-A72A-FD573E37FFC4}"/>
              </a:ext>
            </a:extLst>
          </p:cNvPr>
          <p:cNvCxnSpPr>
            <a:cxnSpLocks/>
          </p:cNvCxnSpPr>
          <p:nvPr/>
        </p:nvCxnSpPr>
        <p:spPr>
          <a:xfrm flipV="1">
            <a:off x="6057709" y="3754485"/>
            <a:ext cx="2875590" cy="74908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E16A1D5E-C949-4D3B-9BA2-C399A6AB6D61}"/>
              </a:ext>
            </a:extLst>
          </p:cNvPr>
          <p:cNvSpPr txBox="1"/>
          <p:nvPr/>
        </p:nvSpPr>
        <p:spPr>
          <a:xfrm>
            <a:off x="5690681" y="4499549"/>
            <a:ext cx="746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Fovea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F85F25E7-9CD1-4AFA-9327-2C0040121822}"/>
              </a:ext>
            </a:extLst>
          </p:cNvPr>
          <p:cNvCxnSpPr/>
          <p:nvPr/>
        </p:nvCxnSpPr>
        <p:spPr>
          <a:xfrm>
            <a:off x="8701528" y="5308803"/>
            <a:ext cx="523202" cy="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8A5CDEA1-75E1-49C3-B931-0386AEA699F3}"/>
              </a:ext>
            </a:extLst>
          </p:cNvPr>
          <p:cNvSpPr txBox="1"/>
          <p:nvPr/>
        </p:nvSpPr>
        <p:spPr>
          <a:xfrm>
            <a:off x="7338720" y="5124137"/>
            <a:ext cx="1378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Nasal Retina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9909D83-9816-46DC-A948-0051A40C6203}"/>
              </a:ext>
            </a:extLst>
          </p:cNvPr>
          <p:cNvSpPr txBox="1"/>
          <p:nvPr/>
        </p:nvSpPr>
        <p:spPr>
          <a:xfrm>
            <a:off x="9177186" y="5117391"/>
            <a:ext cx="1741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Temporal Retina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06BF79DA-0FA4-4DF3-A9BE-D86A8EB7F794}"/>
              </a:ext>
            </a:extLst>
          </p:cNvPr>
          <p:cNvCxnSpPr/>
          <p:nvPr/>
        </p:nvCxnSpPr>
        <p:spPr>
          <a:xfrm>
            <a:off x="2904179" y="5286908"/>
            <a:ext cx="523202" cy="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D3E857B2-CA3F-412E-80D6-4BCCB5C5AD4A}"/>
              </a:ext>
            </a:extLst>
          </p:cNvPr>
          <p:cNvSpPr txBox="1"/>
          <p:nvPr/>
        </p:nvSpPr>
        <p:spPr>
          <a:xfrm>
            <a:off x="3427381" y="5112523"/>
            <a:ext cx="1378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Nasal Retina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9C2ECDD-6FD7-49EB-9561-E1AA0EFF3A7A}"/>
              </a:ext>
            </a:extLst>
          </p:cNvPr>
          <p:cNvSpPr txBox="1"/>
          <p:nvPr/>
        </p:nvSpPr>
        <p:spPr>
          <a:xfrm>
            <a:off x="1230843" y="5102242"/>
            <a:ext cx="1741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Temporal Retina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E1DF883D-A0F1-487B-AA1A-0C17A201A3EC}"/>
              </a:ext>
            </a:extLst>
          </p:cNvPr>
          <p:cNvCxnSpPr/>
          <p:nvPr/>
        </p:nvCxnSpPr>
        <p:spPr>
          <a:xfrm>
            <a:off x="3135086" y="3928904"/>
            <a:ext cx="18288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DF47748B-3428-47F6-86B1-A17DEB130C99}"/>
              </a:ext>
            </a:extLst>
          </p:cNvPr>
          <p:cNvCxnSpPr>
            <a:cxnSpLocks/>
          </p:cNvCxnSpPr>
          <p:nvPr/>
        </p:nvCxnSpPr>
        <p:spPr>
          <a:xfrm>
            <a:off x="3328576" y="3848520"/>
            <a:ext cx="0" cy="9144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95697F92-6B8F-46C2-880D-AD926DCC4ECC}"/>
              </a:ext>
            </a:extLst>
          </p:cNvPr>
          <p:cNvCxnSpPr>
            <a:cxnSpLocks/>
          </p:cNvCxnSpPr>
          <p:nvPr/>
        </p:nvCxnSpPr>
        <p:spPr>
          <a:xfrm>
            <a:off x="3149385" y="3850199"/>
            <a:ext cx="0" cy="9144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DEF139E5-FD2F-4EB2-85C8-A1A7C725757F}"/>
              </a:ext>
            </a:extLst>
          </p:cNvPr>
          <p:cNvCxnSpPr>
            <a:cxnSpLocks/>
          </p:cNvCxnSpPr>
          <p:nvPr/>
        </p:nvCxnSpPr>
        <p:spPr>
          <a:xfrm>
            <a:off x="3237364" y="3937519"/>
            <a:ext cx="2812176" cy="173994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D58041BF-C81F-4028-B1A0-193C0D2D006A}"/>
              </a:ext>
            </a:extLst>
          </p:cNvPr>
          <p:cNvCxnSpPr/>
          <p:nvPr/>
        </p:nvCxnSpPr>
        <p:spPr>
          <a:xfrm>
            <a:off x="8875100" y="3937519"/>
            <a:ext cx="18288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10B77B0E-725E-4F9C-9BD8-2A738D9D14BF}"/>
              </a:ext>
            </a:extLst>
          </p:cNvPr>
          <p:cNvCxnSpPr>
            <a:cxnSpLocks/>
          </p:cNvCxnSpPr>
          <p:nvPr/>
        </p:nvCxnSpPr>
        <p:spPr>
          <a:xfrm>
            <a:off x="9068590" y="3857135"/>
            <a:ext cx="0" cy="9144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04E39D90-4FC8-4C15-B0DB-FB9FE0833D68}"/>
              </a:ext>
            </a:extLst>
          </p:cNvPr>
          <p:cNvCxnSpPr>
            <a:cxnSpLocks/>
          </p:cNvCxnSpPr>
          <p:nvPr/>
        </p:nvCxnSpPr>
        <p:spPr>
          <a:xfrm>
            <a:off x="8879351" y="3858814"/>
            <a:ext cx="0" cy="9144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A174DC76-7BAE-490E-9150-972CE113B1A6}"/>
              </a:ext>
            </a:extLst>
          </p:cNvPr>
          <p:cNvCxnSpPr>
            <a:cxnSpLocks/>
          </p:cNvCxnSpPr>
          <p:nvPr/>
        </p:nvCxnSpPr>
        <p:spPr>
          <a:xfrm flipH="1">
            <a:off x="6053581" y="3948575"/>
            <a:ext cx="2909548" cy="1737499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440C52F1-E75A-4C70-9651-0D0C7E5324E9}"/>
              </a:ext>
            </a:extLst>
          </p:cNvPr>
          <p:cNvSpPr txBox="1"/>
          <p:nvPr/>
        </p:nvSpPr>
        <p:spPr>
          <a:xfrm>
            <a:off x="5611608" y="5637646"/>
            <a:ext cx="889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Macula</a:t>
            </a:r>
          </a:p>
        </p:txBody>
      </p:sp>
    </p:spTree>
    <p:extLst>
      <p:ext uri="{BB962C8B-B14F-4D97-AF65-F5344CB8AC3E}">
        <p14:creationId xmlns:p14="http://schemas.microsoft.com/office/powerpoint/2010/main" val="4005752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35" grpId="0"/>
      <p:bldP spid="36" grpId="0"/>
      <p:bldP spid="38" grpId="0"/>
      <p:bldP spid="3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/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Retinal Cells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9403" y="1532413"/>
            <a:ext cx="6878846" cy="44151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Main Pathway:</a:t>
            </a:r>
          </a:p>
          <a:p>
            <a:pPr lvl="1"/>
            <a:r>
              <a:rPr lang="en-US" dirty="0"/>
              <a:t>Photoreceptors (rods and cones)</a:t>
            </a:r>
          </a:p>
          <a:p>
            <a:pPr lvl="1"/>
            <a:r>
              <a:rPr lang="en-US" dirty="0"/>
              <a:t>Bipolar cells</a:t>
            </a:r>
          </a:p>
          <a:p>
            <a:pPr lvl="1"/>
            <a:r>
              <a:rPr lang="en-US" dirty="0"/>
              <a:t>Ganglion cells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Modulation and Communication:</a:t>
            </a:r>
          </a:p>
          <a:p>
            <a:pPr lvl="1"/>
            <a:r>
              <a:rPr lang="en-US" dirty="0"/>
              <a:t>Horizontal cells</a:t>
            </a:r>
          </a:p>
          <a:p>
            <a:pPr lvl="1"/>
            <a:r>
              <a:rPr lang="en-US" dirty="0"/>
              <a:t>Amacrine cells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F0D50DC-4815-494A-9621-02EB96FAC7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7269" y="2100996"/>
            <a:ext cx="6444343" cy="3278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0553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/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Retinal Layers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88" y="1524001"/>
            <a:ext cx="6878846" cy="441517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Nuclear layers</a:t>
            </a:r>
            <a:r>
              <a:rPr lang="en-US" dirty="0"/>
              <a:t>: cell bodies</a:t>
            </a:r>
          </a:p>
          <a:p>
            <a:r>
              <a:rPr lang="en-US" dirty="0">
                <a:solidFill>
                  <a:srgbClr val="FF0000"/>
                </a:solidFill>
              </a:rPr>
              <a:t>Plexiform layers</a:t>
            </a:r>
            <a:r>
              <a:rPr lang="en-US" dirty="0"/>
              <a:t>: synapses </a:t>
            </a:r>
          </a:p>
          <a:p>
            <a:pPr marL="971550" lvl="1" indent="-514350">
              <a:buAutoNum type="arabicPeriod"/>
            </a:pPr>
            <a:r>
              <a:rPr lang="en-US" dirty="0"/>
              <a:t>Ganglion cell layer</a:t>
            </a:r>
          </a:p>
          <a:p>
            <a:pPr marL="971550" lvl="1" indent="-514350">
              <a:buAutoNum type="arabicPeriod"/>
            </a:pPr>
            <a:r>
              <a:rPr lang="en-US" dirty="0"/>
              <a:t>Inner plexiform layer</a:t>
            </a:r>
          </a:p>
          <a:p>
            <a:pPr marL="971550" lvl="1" indent="-514350">
              <a:buAutoNum type="arabicPeriod"/>
            </a:pPr>
            <a:r>
              <a:rPr lang="en-US" dirty="0"/>
              <a:t>Inner nuclear layer</a:t>
            </a:r>
          </a:p>
          <a:p>
            <a:pPr marL="971550" lvl="1" indent="-514350">
              <a:buAutoNum type="arabicPeriod"/>
            </a:pPr>
            <a:r>
              <a:rPr lang="en-US" dirty="0"/>
              <a:t>Outer plexiform layer</a:t>
            </a:r>
          </a:p>
          <a:p>
            <a:pPr marL="971550" lvl="1" indent="-514350">
              <a:buAutoNum type="arabicPeriod"/>
            </a:pPr>
            <a:r>
              <a:rPr lang="en-US" dirty="0"/>
              <a:t>Outer nuclear layer</a:t>
            </a:r>
          </a:p>
          <a:p>
            <a:pPr marL="971550" lvl="1" indent="-514350">
              <a:buAutoNum type="arabicPeriod"/>
            </a:pPr>
            <a:r>
              <a:rPr lang="en-US" dirty="0"/>
              <a:t>Photoreceptor outer segments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60765D2-9517-464A-8404-79E54DF431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2877" y="1297577"/>
            <a:ext cx="4018930" cy="4569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0345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689428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fovea is the part of the retina that contains photoreceptors called…</a:t>
            </a:r>
            <a:endParaRPr lang="en-CA" sz="3200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9090"/>
            <a:ext cx="10515600" cy="4050081"/>
          </a:xfrm>
        </p:spPr>
        <p:txBody>
          <a:bodyPr>
            <a:normAutofit/>
          </a:bodyPr>
          <a:lstStyle/>
          <a:p>
            <a:pPr marL="514350" indent="-514350">
              <a:buAutoNum type="alphaUcParenR"/>
            </a:pPr>
            <a:r>
              <a:rPr lang="en-US" dirty="0"/>
              <a:t>Rods</a:t>
            </a:r>
          </a:p>
          <a:p>
            <a:pPr marL="514350" indent="-514350">
              <a:buAutoNum type="alphaUcParenR"/>
            </a:pPr>
            <a:r>
              <a:rPr lang="en-US" dirty="0"/>
              <a:t>Ganglion cells</a:t>
            </a:r>
          </a:p>
          <a:p>
            <a:pPr marL="514350" indent="-514350">
              <a:buAutoNum type="alphaUcParenR"/>
            </a:pPr>
            <a:r>
              <a:rPr lang="en-US" dirty="0"/>
              <a:t>Cones</a:t>
            </a:r>
          </a:p>
          <a:p>
            <a:pPr marL="514350" indent="-514350">
              <a:buAutoNum type="alphaUcParenR"/>
            </a:pPr>
            <a:r>
              <a:rPr lang="en-US" dirty="0"/>
              <a:t>Amacrine cells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7955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689428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fovea is the part of the retina that contains photoreceptors called…</a:t>
            </a:r>
            <a:endParaRPr lang="en-CA" sz="3200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9090"/>
            <a:ext cx="10515600" cy="4050081"/>
          </a:xfrm>
        </p:spPr>
        <p:txBody>
          <a:bodyPr>
            <a:normAutofit/>
          </a:bodyPr>
          <a:lstStyle/>
          <a:p>
            <a:pPr marL="514350" indent="-514350">
              <a:buAutoNum type="alphaUcParenR"/>
            </a:pPr>
            <a:r>
              <a:rPr lang="en-US" dirty="0"/>
              <a:t>Rods</a:t>
            </a:r>
          </a:p>
          <a:p>
            <a:pPr marL="514350" indent="-514350">
              <a:buAutoNum type="alphaUcParenR"/>
            </a:pPr>
            <a:r>
              <a:rPr lang="en-US" dirty="0"/>
              <a:t>Ganglion cells</a:t>
            </a:r>
          </a:p>
          <a:p>
            <a:pPr marL="514350" indent="-514350">
              <a:buAutoNum type="alphaUcParenR"/>
            </a:pPr>
            <a:r>
              <a:rPr lang="en-US" dirty="0">
                <a:solidFill>
                  <a:srgbClr val="FF0000"/>
                </a:solidFill>
              </a:rPr>
              <a:t>Cones</a:t>
            </a:r>
          </a:p>
          <a:p>
            <a:pPr marL="514350" indent="-514350">
              <a:buAutoNum type="alphaUcParenR"/>
            </a:pPr>
            <a:r>
              <a:rPr lang="en-US" dirty="0"/>
              <a:t>Amacrine cells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4055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93CD9-321C-40C9-9494-CFE831AD89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800" b="1" dirty="0">
                <a:solidFill>
                  <a:srgbClr val="4F2683"/>
                </a:solidFill>
                <a:latin typeface="+mn-lt"/>
              </a:rPr>
              <a:t>Tutorial 6</a:t>
            </a:r>
            <a:br>
              <a:rPr lang="en-US" sz="4800" b="1" dirty="0">
                <a:solidFill>
                  <a:srgbClr val="4F2683"/>
                </a:solidFill>
                <a:latin typeface="+mn-lt"/>
              </a:rPr>
            </a:br>
            <a:r>
              <a:rPr lang="en-US" sz="4800" b="1" dirty="0">
                <a:solidFill>
                  <a:srgbClr val="4F2683"/>
                </a:solidFill>
                <a:latin typeface="+mn-lt"/>
              </a:rPr>
              <a:t>Sections 009/010</a:t>
            </a:r>
            <a:endParaRPr lang="en-CA" b="1" dirty="0">
              <a:solidFill>
                <a:srgbClr val="4F2683"/>
              </a:solidFill>
              <a:latin typeface="+mn-l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5F65BB8-E734-49B4-AD01-CD9DA72F20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204" y="6091014"/>
            <a:ext cx="2905683" cy="69496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8022D7B-DBD1-444A-8386-F86C549ED1C0}"/>
              </a:ext>
            </a:extLst>
          </p:cNvPr>
          <p:cNvSpPr txBox="1"/>
          <p:nvPr/>
        </p:nvSpPr>
        <p:spPr>
          <a:xfrm>
            <a:off x="4397524" y="3916641"/>
            <a:ext cx="394437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A" sz="2800" dirty="0"/>
              <a:t>TA: </a:t>
            </a:r>
            <a:r>
              <a:rPr lang="en-CA" sz="2800" dirty="0" err="1"/>
              <a:t>Greydon</a:t>
            </a:r>
            <a:r>
              <a:rPr lang="en-CA" sz="2800" dirty="0"/>
              <a:t> Gilmore</a:t>
            </a:r>
          </a:p>
          <a:p>
            <a:pPr algn="r"/>
            <a:r>
              <a:rPr lang="en-CA" sz="2800" dirty="0"/>
              <a:t>Physiology 2130</a:t>
            </a:r>
          </a:p>
          <a:p>
            <a:pPr algn="r"/>
            <a:r>
              <a:rPr lang="en-CA" sz="2800" dirty="0">
                <a:cs typeface="Arial Unicode MS"/>
              </a:rPr>
              <a:t>Oct 15</a:t>
            </a:r>
            <a:r>
              <a:rPr lang="en-CA" sz="2800" baseline="30000" dirty="0">
                <a:cs typeface="Arial Unicode MS"/>
              </a:rPr>
              <a:t>th</a:t>
            </a:r>
            <a:r>
              <a:rPr lang="en-CA" sz="2800" dirty="0">
                <a:cs typeface="Arial Unicode MS"/>
              </a:rPr>
              <a:t>, 2019</a:t>
            </a:r>
            <a:endParaRPr lang="en-US" sz="2800" dirty="0">
              <a:cs typeface="Arial Unicode MS"/>
            </a:endParaRPr>
          </a:p>
        </p:txBody>
      </p:sp>
    </p:spTree>
    <p:extLst>
      <p:ext uri="{BB962C8B-B14F-4D97-AF65-F5344CB8AC3E}">
        <p14:creationId xmlns:p14="http://schemas.microsoft.com/office/powerpoint/2010/main" val="37614917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/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Photoreceptors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F8892F3-C761-4227-BE9B-B95E639E4E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8954" y="1321678"/>
            <a:ext cx="6178899" cy="1911001"/>
          </a:xfrm>
        </p:spPr>
        <p:txBody>
          <a:bodyPr>
            <a:normAutofit/>
          </a:bodyPr>
          <a:lstStyle/>
          <a:p>
            <a:r>
              <a:rPr lang="en-US" dirty="0"/>
              <a:t>Two parts: 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Outer segment</a:t>
            </a:r>
            <a:r>
              <a:rPr lang="en-US" dirty="0"/>
              <a:t>: photosensitive part 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Inner segment</a:t>
            </a:r>
            <a:r>
              <a:rPr lang="en-US" dirty="0"/>
              <a:t>: cell body</a:t>
            </a:r>
            <a:endParaRPr lang="en-US" sz="2800" dirty="0">
              <a:cs typeface="Arial" panose="020B060402020202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4AD877B-D982-4379-BC5E-97BB815695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0458" y="3646793"/>
            <a:ext cx="4844085" cy="230316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D5783B5-268E-44BC-9A8E-5A571B63D3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6403" y="2813538"/>
            <a:ext cx="5806792" cy="307059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B53AEE1-F1A8-42E7-A93A-BA2A4C7B54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7771" y="223763"/>
            <a:ext cx="3028718" cy="3398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719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689428"/>
          </a:xfrm>
        </p:spPr>
        <p:txBody>
          <a:bodyPr>
            <a:no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Two Photoreceptors:</a:t>
            </a:r>
            <a:b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Rods vs. Cones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graphicFrame>
        <p:nvGraphicFramePr>
          <p:cNvPr id="8" name="Content Placeholder 3">
            <a:extLst>
              <a:ext uri="{FF2B5EF4-FFF2-40B4-BE49-F238E27FC236}">
                <a16:creationId xmlns:a16="http://schemas.microsoft.com/office/drawing/2014/main" id="{035C4AB5-7B5C-43B2-9E17-ECA27F52A3C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24880897"/>
              </p:ext>
            </p:extLst>
          </p:nvPr>
        </p:nvGraphicFramePr>
        <p:xfrm>
          <a:off x="353367" y="2501900"/>
          <a:ext cx="6871398" cy="2392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73898">
                  <a:extLst>
                    <a:ext uri="{9D8B030D-6E8A-4147-A177-3AD203B41FA5}">
                      <a16:colId xmlns:a16="http://schemas.microsoft.com/office/drawing/2014/main" val="2835684324"/>
                    </a:ext>
                  </a:extLst>
                </a:gridCol>
                <a:gridCol w="2467372">
                  <a:extLst>
                    <a:ext uri="{9D8B030D-6E8A-4147-A177-3AD203B41FA5}">
                      <a16:colId xmlns:a16="http://schemas.microsoft.com/office/drawing/2014/main" val="1119005241"/>
                    </a:ext>
                  </a:extLst>
                </a:gridCol>
                <a:gridCol w="2430128">
                  <a:extLst>
                    <a:ext uri="{9D8B030D-6E8A-4147-A177-3AD203B41FA5}">
                      <a16:colId xmlns:a16="http://schemas.microsoft.com/office/drawing/2014/main" val="13380251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Rods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Cones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40438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Sensitive to…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White/Black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Color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6698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Lighting conditions…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Dim light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Daylight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720360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Located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Around retina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Only in fovea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7254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Amount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Many (120 million/retina)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Few (5 million/retina)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4557428"/>
                  </a:ext>
                </a:extLst>
              </a:tr>
            </a:tbl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4EDA39F9-AD65-42A8-AB69-935E8F0093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8536" y="1217700"/>
            <a:ext cx="3272590" cy="4798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0329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689428"/>
          </a:xfrm>
        </p:spPr>
        <p:txBody>
          <a:bodyPr>
            <a:noAutofit/>
          </a:bodyPr>
          <a:lstStyle/>
          <a:p>
            <a:pPr algn="ctr"/>
            <a:r>
              <a:rPr lang="en-US" sz="2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Axons extending from the nasal part of the retina project to the ______ side of the brain, whereas axons from the remainder of the retina project to the ______ part of the brain.</a:t>
            </a:r>
            <a:endParaRPr lang="en-CA" sz="2400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9090"/>
            <a:ext cx="10515600" cy="4050081"/>
          </a:xfrm>
        </p:spPr>
        <p:txBody>
          <a:bodyPr>
            <a:normAutofit/>
          </a:bodyPr>
          <a:lstStyle/>
          <a:p>
            <a:pPr marL="514350" indent="-514350">
              <a:buAutoNum type="alphaUcParenR"/>
            </a:pPr>
            <a:r>
              <a:rPr lang="en-US" dirty="0"/>
              <a:t>Dorsal, ventral</a:t>
            </a:r>
          </a:p>
          <a:p>
            <a:pPr marL="514350" indent="-514350">
              <a:buAutoNum type="alphaUcParenR"/>
            </a:pPr>
            <a:r>
              <a:rPr lang="en-US" dirty="0"/>
              <a:t>Opposite (contralateral), same side (ipsilateral)</a:t>
            </a:r>
          </a:p>
          <a:p>
            <a:pPr marL="514350" indent="-514350">
              <a:buAutoNum type="alphaUcParenR"/>
            </a:pPr>
            <a:r>
              <a:rPr lang="en-US" dirty="0"/>
              <a:t>Same side (ipsilateral), opposite (contralateral)</a:t>
            </a:r>
          </a:p>
          <a:p>
            <a:pPr marL="514350" indent="-514350">
              <a:buAutoNum type="alphaUcParenR"/>
            </a:pPr>
            <a:r>
              <a:rPr lang="en-US" dirty="0"/>
              <a:t>Medial, Lateral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3164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689428"/>
          </a:xfrm>
        </p:spPr>
        <p:txBody>
          <a:bodyPr>
            <a:noAutofit/>
          </a:bodyPr>
          <a:lstStyle/>
          <a:p>
            <a:pPr algn="ctr"/>
            <a:r>
              <a:rPr lang="en-US" sz="2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Axons extending from the nasal part of the retina project to the ______ side of the brain, whereas axons from the remainder of the retina project to the ______ part of the brain.</a:t>
            </a:r>
            <a:endParaRPr lang="en-CA" sz="2400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9090"/>
            <a:ext cx="10515600" cy="4050081"/>
          </a:xfrm>
        </p:spPr>
        <p:txBody>
          <a:bodyPr>
            <a:normAutofit/>
          </a:bodyPr>
          <a:lstStyle/>
          <a:p>
            <a:pPr marL="514350" indent="-514350">
              <a:buAutoNum type="alphaUcParenR"/>
            </a:pPr>
            <a:r>
              <a:rPr lang="en-US" dirty="0"/>
              <a:t>Dorsal, ventral</a:t>
            </a:r>
          </a:p>
          <a:p>
            <a:pPr marL="514350" indent="-514350">
              <a:buAutoNum type="alphaUcParenR"/>
            </a:pPr>
            <a:r>
              <a:rPr lang="en-US" dirty="0">
                <a:solidFill>
                  <a:srgbClr val="FF0000"/>
                </a:solidFill>
              </a:rPr>
              <a:t>Opposite (contralateral), same side (ipsilateral)</a:t>
            </a:r>
          </a:p>
          <a:p>
            <a:pPr marL="514350" indent="-514350">
              <a:buAutoNum type="alphaUcParenR"/>
            </a:pPr>
            <a:r>
              <a:rPr lang="en-US" dirty="0"/>
              <a:t>Same side (ipsilateral), opposite (contralateral)</a:t>
            </a:r>
          </a:p>
          <a:p>
            <a:pPr marL="514350" indent="-514350">
              <a:buAutoNum type="alphaUcParenR"/>
            </a:pPr>
            <a:r>
              <a:rPr lang="en-US" dirty="0"/>
              <a:t>Medial, Lateral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5912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/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Visual Field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355" y="1221415"/>
            <a:ext cx="6888894" cy="441516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KEY POINTS TO REMEMBER:</a:t>
            </a:r>
          </a:p>
          <a:p>
            <a:r>
              <a:rPr lang="en-US" dirty="0"/>
              <a:t>Info from each visual field is sent to </a:t>
            </a:r>
            <a:r>
              <a:rPr lang="en-US" dirty="0">
                <a:solidFill>
                  <a:srgbClr val="FF0000"/>
                </a:solidFill>
              </a:rPr>
              <a:t>OPPOSITE</a:t>
            </a:r>
            <a:r>
              <a:rPr lang="en-US" dirty="0"/>
              <a:t> side of each retina</a:t>
            </a:r>
          </a:p>
          <a:p>
            <a:r>
              <a:rPr lang="en-US" dirty="0"/>
              <a:t>Info from each visual field is sent to </a:t>
            </a:r>
            <a:r>
              <a:rPr lang="en-US" dirty="0">
                <a:solidFill>
                  <a:srgbClr val="FF0000"/>
                </a:solidFill>
              </a:rPr>
              <a:t>CONTRALATERAL</a:t>
            </a:r>
            <a:r>
              <a:rPr lang="en-US" dirty="0"/>
              <a:t> hemisphere</a:t>
            </a:r>
          </a:p>
          <a:p>
            <a:r>
              <a:rPr lang="en-US" dirty="0"/>
              <a:t>Temporal retina axons </a:t>
            </a:r>
            <a:r>
              <a:rPr lang="en-US" dirty="0">
                <a:solidFill>
                  <a:srgbClr val="FF0000"/>
                </a:solidFill>
              </a:rPr>
              <a:t>DO NOT </a:t>
            </a:r>
            <a:r>
              <a:rPr lang="en-US" dirty="0"/>
              <a:t>cross optic chiasm</a:t>
            </a:r>
          </a:p>
          <a:p>
            <a:r>
              <a:rPr lang="pt-BR" dirty="0"/>
              <a:t>Nasal retina axons </a:t>
            </a:r>
            <a:r>
              <a:rPr lang="pt-BR" dirty="0">
                <a:solidFill>
                  <a:srgbClr val="FF0000"/>
                </a:solidFill>
              </a:rPr>
              <a:t>DO</a:t>
            </a:r>
            <a:r>
              <a:rPr lang="pt-BR" dirty="0"/>
              <a:t> cross optic chiasm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FCF2FA0-258D-45DD-8641-4E05365B5D4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070"/>
          <a:stretch/>
        </p:blipFill>
        <p:spPr>
          <a:xfrm>
            <a:off x="8424931" y="300443"/>
            <a:ext cx="2928869" cy="562624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D5F699F-5D55-463B-8DDA-CE7C9CFE54F8}"/>
              </a:ext>
            </a:extLst>
          </p:cNvPr>
          <p:cNvSpPr txBox="1"/>
          <p:nvPr/>
        </p:nvSpPr>
        <p:spPr>
          <a:xfrm>
            <a:off x="7325248" y="4963886"/>
            <a:ext cx="13004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Optic radiation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941376C-4DB7-42EF-8E59-D7D8A0BD0793}"/>
              </a:ext>
            </a:extLst>
          </p:cNvPr>
          <p:cNvCxnSpPr>
            <a:cxnSpLocks/>
          </p:cNvCxnSpPr>
          <p:nvPr/>
        </p:nvCxnSpPr>
        <p:spPr>
          <a:xfrm>
            <a:off x="8623273" y="5137870"/>
            <a:ext cx="962854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709CA93-FF9D-4AD3-9867-4357E59D2A81}"/>
              </a:ext>
            </a:extLst>
          </p:cNvPr>
          <p:cNvSpPr txBox="1"/>
          <p:nvPr/>
        </p:nvSpPr>
        <p:spPr>
          <a:xfrm>
            <a:off x="7804279" y="2237728"/>
            <a:ext cx="8785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Temporal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F83564E-1B2B-41DB-820F-8D3292DDDC17}"/>
              </a:ext>
            </a:extLst>
          </p:cNvPr>
          <p:cNvCxnSpPr>
            <a:cxnSpLocks/>
          </p:cNvCxnSpPr>
          <p:nvPr/>
        </p:nvCxnSpPr>
        <p:spPr>
          <a:xfrm flipV="1">
            <a:off x="8676083" y="2391616"/>
            <a:ext cx="699029" cy="483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B145621-CBD8-4CEC-A3A0-4E1D5084EEF9}"/>
              </a:ext>
            </a:extLst>
          </p:cNvPr>
          <p:cNvSpPr txBox="1"/>
          <p:nvPr/>
        </p:nvSpPr>
        <p:spPr>
          <a:xfrm>
            <a:off x="7945215" y="2530183"/>
            <a:ext cx="5966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Nasal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62AF25E-13D4-4E0A-8269-2CDC09EDA51F}"/>
              </a:ext>
            </a:extLst>
          </p:cNvPr>
          <p:cNvCxnSpPr>
            <a:cxnSpLocks/>
          </p:cNvCxnSpPr>
          <p:nvPr/>
        </p:nvCxnSpPr>
        <p:spPr>
          <a:xfrm flipV="1">
            <a:off x="8623273" y="2460930"/>
            <a:ext cx="1235184" cy="22314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21916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/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Visual Pathway: Lesion at Optic Nerve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88" y="1524000"/>
            <a:ext cx="6004639" cy="4415169"/>
          </a:xfrm>
        </p:spPr>
        <p:txBody>
          <a:bodyPr>
            <a:normAutofit/>
          </a:bodyPr>
          <a:lstStyle/>
          <a:p>
            <a:r>
              <a:rPr lang="en-US" dirty="0"/>
              <a:t>Left optic nerve lesion</a:t>
            </a:r>
          </a:p>
          <a:p>
            <a:pPr lvl="1"/>
            <a:r>
              <a:rPr lang="en-US" dirty="0"/>
              <a:t>See only visual field of right eye (same as closing left eye)</a:t>
            </a:r>
          </a:p>
          <a:p>
            <a:r>
              <a:rPr lang="en-US" dirty="0"/>
              <a:t>Right optic nerve lesion</a:t>
            </a:r>
          </a:p>
          <a:p>
            <a:pPr lvl="1"/>
            <a:r>
              <a:rPr lang="en-US" dirty="0"/>
              <a:t>See only visual field of left eye (same as closing right eye)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D6DC657-E158-404E-9467-CDDC6B7532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3122" y="1554144"/>
            <a:ext cx="4648849" cy="3686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0121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/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Visual Pathway: Lesion at Optic Chiasm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88" y="1524000"/>
            <a:ext cx="6004639" cy="4415169"/>
          </a:xfrm>
        </p:spPr>
        <p:txBody>
          <a:bodyPr>
            <a:normAutofit/>
          </a:bodyPr>
          <a:lstStyle/>
          <a:p>
            <a:r>
              <a:rPr lang="en-US" dirty="0"/>
              <a:t>Lesion at optic chiasm</a:t>
            </a:r>
          </a:p>
          <a:p>
            <a:pPr lvl="1"/>
            <a:r>
              <a:rPr lang="en-US" dirty="0"/>
              <a:t>Tunnel Vision (i.e. lose nasal retina axons, which carried info from peripheral vision)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546ACFD-CBEB-4040-AE8F-8FDE27E8C3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3071" y="1517717"/>
            <a:ext cx="4647296" cy="3868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7780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/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Visual Pathway: Lesion at Optic Tract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88" y="1524000"/>
            <a:ext cx="6004639" cy="4415169"/>
          </a:xfrm>
        </p:spPr>
        <p:txBody>
          <a:bodyPr>
            <a:normAutofit/>
          </a:bodyPr>
          <a:lstStyle/>
          <a:p>
            <a:r>
              <a:rPr lang="en-US" dirty="0"/>
              <a:t>Left optic tract lesion</a:t>
            </a:r>
          </a:p>
          <a:p>
            <a:pPr lvl="1"/>
            <a:r>
              <a:rPr lang="en-US" dirty="0"/>
              <a:t>See only left hemifield (i.e. lose right hemifield)</a:t>
            </a:r>
          </a:p>
          <a:p>
            <a:r>
              <a:rPr lang="en-US" dirty="0"/>
              <a:t>Right optic tract lesion</a:t>
            </a:r>
          </a:p>
          <a:p>
            <a:pPr lvl="1"/>
            <a:r>
              <a:rPr lang="en-US" dirty="0"/>
              <a:t>See only right hemifield (i.e. lose left hemifield)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E31522B-7740-4811-98E3-7269E72B93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3217" y="1463712"/>
            <a:ext cx="4647296" cy="4058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3564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93CD9-321C-40C9-9494-CFE831AD89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b="1" dirty="0">
                <a:solidFill>
                  <a:srgbClr val="4F2683"/>
                </a:solidFill>
                <a:latin typeface="+mn-lt"/>
              </a:rPr>
              <a:t>Sensory: Auditory System</a:t>
            </a:r>
            <a:endParaRPr lang="en-CA" sz="5400" b="1" dirty="0">
              <a:solidFill>
                <a:srgbClr val="4F2683"/>
              </a:solidFill>
              <a:latin typeface="+mn-l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5F65BB8-E734-49B4-AD01-CD9DA72F20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204" y="6091014"/>
            <a:ext cx="2905683" cy="694967"/>
          </a:xfrm>
          <a:prstGeom prst="rect">
            <a:avLst/>
          </a:prstGeom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41E30B57-141A-42DC-B419-BCFCDB3A53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>
            <a:normAutofit/>
          </a:bodyPr>
          <a:lstStyle/>
          <a:p>
            <a:r>
              <a:rPr lang="en-US" sz="2800" dirty="0"/>
              <a:t>Chapter 2: Dr. </a:t>
            </a:r>
            <a:r>
              <a:rPr lang="en-US" sz="2800" dirty="0" err="1"/>
              <a:t>Everling</a:t>
            </a:r>
            <a:endParaRPr lang="en-US" sz="2800" dirty="0"/>
          </a:p>
          <a:p>
            <a:r>
              <a:rPr lang="en-US" sz="2800" dirty="0"/>
              <a:t>pp. </a:t>
            </a:r>
          </a:p>
        </p:txBody>
      </p:sp>
    </p:spTree>
    <p:extLst>
      <p:ext uri="{BB962C8B-B14F-4D97-AF65-F5344CB8AC3E}">
        <p14:creationId xmlns:p14="http://schemas.microsoft.com/office/powerpoint/2010/main" val="122848766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/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Sound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87" y="1524000"/>
            <a:ext cx="7310925" cy="4193511"/>
          </a:xfrm>
        </p:spPr>
        <p:txBody>
          <a:bodyPr>
            <a:normAutofit/>
          </a:bodyPr>
          <a:lstStyle/>
          <a:p>
            <a:r>
              <a:rPr lang="en-US" dirty="0"/>
              <a:t>Sound is variations in air pressure </a:t>
            </a:r>
          </a:p>
          <a:p>
            <a:r>
              <a:rPr lang="en-US" dirty="0">
                <a:solidFill>
                  <a:srgbClr val="FF0000"/>
                </a:solidFill>
              </a:rPr>
              <a:t>Intensity (Loudness)</a:t>
            </a:r>
            <a:r>
              <a:rPr lang="en-US" dirty="0"/>
              <a:t>: difference in pressure between compressed air patches (amplitude) </a:t>
            </a:r>
          </a:p>
          <a:p>
            <a:pPr lvl="1"/>
            <a:r>
              <a:rPr lang="en-US" dirty="0"/>
              <a:t>Measured in Decibels (dB) </a:t>
            </a:r>
          </a:p>
          <a:p>
            <a:r>
              <a:rPr lang="en-US" dirty="0">
                <a:solidFill>
                  <a:srgbClr val="FF0000"/>
                </a:solidFill>
              </a:rPr>
              <a:t>Frequency (Pitch)</a:t>
            </a:r>
            <a:r>
              <a:rPr lang="en-US" dirty="0"/>
              <a:t>: # of compressed air patches </a:t>
            </a:r>
          </a:p>
          <a:p>
            <a:pPr lvl="1"/>
            <a:r>
              <a:rPr lang="en-US" dirty="0"/>
              <a:t>Measured in Hertz (Hz): # of cycles/second </a:t>
            </a:r>
          </a:p>
          <a:p>
            <a:pPr lvl="1"/>
            <a:r>
              <a:rPr lang="en-US" dirty="0"/>
              <a:t>Human frequency range: 20 – 20000 Hz </a:t>
            </a:r>
          </a:p>
          <a:p>
            <a:pPr lvl="1"/>
            <a:r>
              <a:rPr lang="en-US" dirty="0"/>
              <a:t>Most sensitive range: 2000 – 4000 Hz</a:t>
            </a:r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E85C15A-6B43-4A48-949D-676A1A8D73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8842" y="1711712"/>
            <a:ext cx="3686989" cy="3434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22097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/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Your TA reminding you…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4001"/>
            <a:ext cx="10515600" cy="4415170"/>
          </a:xfrm>
        </p:spPr>
        <p:txBody>
          <a:bodyPr>
            <a:normAutofit fontScale="92500" lnSpcReduction="20000"/>
          </a:bodyPr>
          <a:lstStyle/>
          <a:p>
            <a:r>
              <a:rPr lang="en-CA" sz="3200" b="1" dirty="0">
                <a:solidFill>
                  <a:srgbClr val="4F2683"/>
                </a:solidFill>
              </a:rPr>
              <a:t>1</a:t>
            </a:r>
            <a:r>
              <a:rPr lang="en-CA" sz="3200" b="1" baseline="30000" dirty="0">
                <a:solidFill>
                  <a:srgbClr val="4F2683"/>
                </a:solidFill>
              </a:rPr>
              <a:t>st</a:t>
            </a:r>
            <a:r>
              <a:rPr lang="en-CA" sz="3200" b="1" dirty="0">
                <a:solidFill>
                  <a:srgbClr val="4F2683"/>
                </a:solidFill>
              </a:rPr>
              <a:t> </a:t>
            </a:r>
            <a:r>
              <a:rPr lang="en-CA" sz="3200" b="1" dirty="0" err="1">
                <a:solidFill>
                  <a:srgbClr val="4F2683"/>
                </a:solidFill>
              </a:rPr>
              <a:t>Peerwise</a:t>
            </a:r>
            <a:r>
              <a:rPr lang="en-CA" sz="3200" b="1" dirty="0">
                <a:solidFill>
                  <a:srgbClr val="4F2683"/>
                </a:solidFill>
              </a:rPr>
              <a:t> assignment </a:t>
            </a:r>
            <a:r>
              <a:rPr lang="en-CA" sz="3200" dirty="0">
                <a:solidFill>
                  <a:srgbClr val="FF0000"/>
                </a:solidFill>
              </a:rPr>
              <a:t>(1.5%)</a:t>
            </a:r>
          </a:p>
          <a:p>
            <a:pPr lvl="1"/>
            <a:r>
              <a:rPr lang="en-CA" sz="2800" dirty="0">
                <a:solidFill>
                  <a:srgbClr val="FF0000"/>
                </a:solidFill>
              </a:rPr>
              <a:t>Post 2 MC questions:</a:t>
            </a:r>
            <a:r>
              <a:rPr lang="en-CA" sz="2800" dirty="0">
                <a:solidFill>
                  <a:srgbClr val="4F2683"/>
                </a:solidFill>
              </a:rPr>
              <a:t> </a:t>
            </a:r>
            <a:r>
              <a:rPr lang="en-CA" sz="2800" dirty="0"/>
              <a:t>due Oct 16</a:t>
            </a:r>
            <a:r>
              <a:rPr lang="en-CA" sz="2800" baseline="30000" dirty="0"/>
              <a:t>th</a:t>
            </a:r>
            <a:r>
              <a:rPr lang="en-CA" sz="2800" dirty="0"/>
              <a:t> @ midnight (Tomorrow!)</a:t>
            </a:r>
          </a:p>
          <a:p>
            <a:pPr lvl="1"/>
            <a:r>
              <a:rPr lang="en-CA" sz="2800" dirty="0">
                <a:solidFill>
                  <a:srgbClr val="FF0000"/>
                </a:solidFill>
              </a:rPr>
              <a:t>Answer 5 MC questions:</a:t>
            </a:r>
            <a:r>
              <a:rPr lang="en-CA" sz="2800" dirty="0"/>
              <a:t> due Oct 18</a:t>
            </a:r>
            <a:r>
              <a:rPr lang="en-CA" sz="2800" baseline="30000" dirty="0"/>
              <a:t>th</a:t>
            </a:r>
            <a:r>
              <a:rPr lang="en-CA" sz="2800" dirty="0"/>
              <a:t> @ midnight</a:t>
            </a:r>
          </a:p>
          <a:p>
            <a:pPr lvl="2"/>
            <a:r>
              <a:rPr lang="en-CA" sz="2400" dirty="0"/>
              <a:t>38 students wrote 2 MC Q’s</a:t>
            </a:r>
          </a:p>
          <a:p>
            <a:pPr lvl="2"/>
            <a:r>
              <a:rPr lang="en-CA" sz="2400" dirty="0"/>
              <a:t>43 students answered 5 MC Q’s</a:t>
            </a:r>
          </a:p>
          <a:p>
            <a:r>
              <a:rPr lang="en-CA" sz="3200" b="1" dirty="0">
                <a:solidFill>
                  <a:srgbClr val="4F2683"/>
                </a:solidFill>
              </a:rPr>
              <a:t>1</a:t>
            </a:r>
            <a:r>
              <a:rPr lang="en-CA" sz="3200" b="1" baseline="30000" dirty="0">
                <a:solidFill>
                  <a:srgbClr val="4F2683"/>
                </a:solidFill>
              </a:rPr>
              <a:t>st</a:t>
            </a:r>
            <a:r>
              <a:rPr lang="en-CA" sz="3200" b="1" dirty="0">
                <a:solidFill>
                  <a:srgbClr val="4F2683"/>
                </a:solidFill>
              </a:rPr>
              <a:t> Quiz </a:t>
            </a:r>
            <a:r>
              <a:rPr lang="en-CA" sz="3200" dirty="0">
                <a:solidFill>
                  <a:srgbClr val="FF0000"/>
                </a:solidFill>
              </a:rPr>
              <a:t>(1%)</a:t>
            </a:r>
          </a:p>
          <a:p>
            <a:pPr lvl="1"/>
            <a:r>
              <a:rPr lang="en-CA" sz="2800" dirty="0">
                <a:solidFill>
                  <a:srgbClr val="FF0000"/>
                </a:solidFill>
              </a:rPr>
              <a:t>Opens: </a:t>
            </a:r>
            <a:r>
              <a:rPr lang="en-CA" sz="2800" dirty="0"/>
              <a:t>Oct 21</a:t>
            </a:r>
            <a:r>
              <a:rPr lang="en-CA" sz="2800" baseline="30000" dirty="0"/>
              <a:t>st</a:t>
            </a:r>
            <a:r>
              <a:rPr lang="en-CA" sz="2800" dirty="0"/>
              <a:t> @ 4pm</a:t>
            </a:r>
          </a:p>
          <a:p>
            <a:pPr lvl="1"/>
            <a:r>
              <a:rPr lang="en-CA" sz="2800" dirty="0">
                <a:solidFill>
                  <a:srgbClr val="FF0000"/>
                </a:solidFill>
              </a:rPr>
              <a:t>Closes: </a:t>
            </a:r>
            <a:r>
              <a:rPr lang="en-CA" sz="2800" dirty="0"/>
              <a:t>Oct 22</a:t>
            </a:r>
            <a:r>
              <a:rPr lang="en-CA" sz="2800" baseline="30000" dirty="0"/>
              <a:t>nd</a:t>
            </a:r>
            <a:r>
              <a:rPr lang="en-CA" sz="2800" dirty="0"/>
              <a:t> @ 4pm</a:t>
            </a:r>
          </a:p>
          <a:p>
            <a:r>
              <a:rPr lang="en-CA" sz="3200" b="1" dirty="0">
                <a:solidFill>
                  <a:srgbClr val="4F2683"/>
                </a:solidFill>
              </a:rPr>
              <a:t>1</a:t>
            </a:r>
            <a:r>
              <a:rPr lang="en-CA" sz="3200" b="1" baseline="30000" dirty="0">
                <a:solidFill>
                  <a:srgbClr val="4F2683"/>
                </a:solidFill>
              </a:rPr>
              <a:t>st</a:t>
            </a:r>
            <a:r>
              <a:rPr lang="en-CA" sz="3200" b="1" dirty="0">
                <a:solidFill>
                  <a:srgbClr val="4F2683"/>
                </a:solidFill>
              </a:rPr>
              <a:t> Midterm </a:t>
            </a:r>
            <a:r>
              <a:rPr lang="en-CA" sz="3200" dirty="0"/>
              <a:t>- Oct 25</a:t>
            </a:r>
            <a:r>
              <a:rPr lang="en-CA" sz="3200" baseline="30000" dirty="0"/>
              <a:t>th</a:t>
            </a:r>
            <a:r>
              <a:rPr lang="en-CA" sz="3200" dirty="0"/>
              <a:t> @ 6pm-7pm </a:t>
            </a:r>
            <a:r>
              <a:rPr lang="en-CA" sz="3200" dirty="0">
                <a:solidFill>
                  <a:srgbClr val="FF0000"/>
                </a:solidFill>
              </a:rPr>
              <a:t>(15%)</a:t>
            </a:r>
            <a:endParaRPr lang="en-CA" dirty="0">
              <a:solidFill>
                <a:srgbClr val="FF0000"/>
              </a:solidFill>
            </a:endParaRPr>
          </a:p>
          <a:p>
            <a:r>
              <a:rPr lang="en-CA" sz="3200" b="1" dirty="0">
                <a:solidFill>
                  <a:srgbClr val="4F2683"/>
                </a:solidFill>
              </a:rPr>
              <a:t>Midterm Review session</a:t>
            </a:r>
          </a:p>
          <a:p>
            <a:pPr lvl="1"/>
            <a:r>
              <a:rPr lang="en-CA" sz="2800" dirty="0">
                <a:solidFill>
                  <a:srgbClr val="FF0000"/>
                </a:solidFill>
              </a:rPr>
              <a:t>When: </a:t>
            </a:r>
            <a:r>
              <a:rPr lang="en-CA" sz="2800" dirty="0"/>
              <a:t>Tuesday, Oct 22</a:t>
            </a:r>
            <a:r>
              <a:rPr lang="en-CA" sz="2800" baseline="30000" dirty="0"/>
              <a:t>nd</a:t>
            </a:r>
            <a:r>
              <a:rPr lang="en-CA" sz="2800" dirty="0"/>
              <a:t> from 6:00-8:00pm</a:t>
            </a:r>
          </a:p>
          <a:p>
            <a:pPr lvl="1"/>
            <a:r>
              <a:rPr lang="en-CA" sz="2800" dirty="0">
                <a:solidFill>
                  <a:srgbClr val="FF0000"/>
                </a:solidFill>
              </a:rPr>
              <a:t>Where: </a:t>
            </a:r>
            <a:r>
              <a:rPr lang="en-CA" sz="2800" dirty="0"/>
              <a:t>Auditorium B, University Hospital, 3</a:t>
            </a:r>
            <a:r>
              <a:rPr lang="en-CA" sz="2800" baseline="30000" dirty="0"/>
              <a:t>rd</a:t>
            </a:r>
            <a:r>
              <a:rPr lang="en-CA" sz="2800" dirty="0"/>
              <a:t> floor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68368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689428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Pinna is a shell-like structure which is a part of:</a:t>
            </a:r>
            <a:endParaRPr lang="en-CA" sz="3200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9090"/>
            <a:ext cx="10515600" cy="4050081"/>
          </a:xfrm>
        </p:spPr>
        <p:txBody>
          <a:bodyPr>
            <a:normAutofit/>
          </a:bodyPr>
          <a:lstStyle/>
          <a:p>
            <a:pPr marL="514350" indent="-514350">
              <a:buAutoNum type="alphaUcParenR"/>
            </a:pPr>
            <a:r>
              <a:rPr lang="en-US" dirty="0"/>
              <a:t>Inner ear</a:t>
            </a:r>
          </a:p>
          <a:p>
            <a:pPr marL="514350" indent="-514350">
              <a:buAutoNum type="alphaUcParenR"/>
            </a:pPr>
            <a:r>
              <a:rPr lang="en-US" dirty="0"/>
              <a:t>Outer ear</a:t>
            </a:r>
          </a:p>
          <a:p>
            <a:pPr marL="514350" indent="-514350">
              <a:buAutoNum type="alphaUcParenR"/>
            </a:pPr>
            <a:r>
              <a:rPr lang="en-US" dirty="0"/>
              <a:t>Middle ear</a:t>
            </a:r>
          </a:p>
          <a:p>
            <a:pPr marL="514350" indent="-514350">
              <a:buAutoNum type="alphaUcParenR"/>
            </a:pPr>
            <a:r>
              <a:rPr lang="en-US" dirty="0"/>
              <a:t>None of the above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27105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689428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Pinna is a shell-like structure which is a part of:</a:t>
            </a:r>
            <a:endParaRPr lang="en-CA" sz="3200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9090"/>
            <a:ext cx="10515600" cy="4050081"/>
          </a:xfrm>
        </p:spPr>
        <p:txBody>
          <a:bodyPr>
            <a:normAutofit/>
          </a:bodyPr>
          <a:lstStyle/>
          <a:p>
            <a:pPr marL="514350" indent="-514350">
              <a:buAutoNum type="alphaUcParenR"/>
            </a:pPr>
            <a:r>
              <a:rPr lang="en-US" dirty="0"/>
              <a:t>Inner ear</a:t>
            </a:r>
          </a:p>
          <a:p>
            <a:pPr marL="514350" indent="-514350">
              <a:buAutoNum type="alphaUcParenR"/>
            </a:pPr>
            <a:r>
              <a:rPr lang="en-US" dirty="0">
                <a:solidFill>
                  <a:srgbClr val="FF0000"/>
                </a:solidFill>
              </a:rPr>
              <a:t>Outer ear</a:t>
            </a:r>
          </a:p>
          <a:p>
            <a:pPr marL="514350" indent="-514350">
              <a:buAutoNum type="alphaUcParenR"/>
            </a:pPr>
            <a:r>
              <a:rPr lang="en-US" dirty="0"/>
              <a:t>Middle ear</a:t>
            </a:r>
          </a:p>
          <a:p>
            <a:pPr marL="514350" indent="-514350">
              <a:buAutoNum type="alphaUcParenR"/>
            </a:pPr>
            <a:r>
              <a:rPr lang="en-US" dirty="0"/>
              <a:t>None of the above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55779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/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Divisions of Auditory System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498" y="1436917"/>
            <a:ext cx="6465067" cy="4193511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Outer Ear</a:t>
            </a:r>
            <a:r>
              <a:rPr lang="en-US" dirty="0"/>
              <a:t>: AIR 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Auricle (Pinna)</a:t>
            </a:r>
            <a:r>
              <a:rPr lang="en-US" dirty="0"/>
              <a:t> 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Auditory Canal</a:t>
            </a:r>
            <a:r>
              <a:rPr lang="en-US" dirty="0"/>
              <a:t>: enhances intensity by resonance (reflection of sound waves in closed tube enhances intensity of certain frequencies) 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Middle Ear</a:t>
            </a:r>
            <a:r>
              <a:rPr lang="en-US" dirty="0"/>
              <a:t>: AIR 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Tympanic Membrane (Eardrum)</a:t>
            </a:r>
            <a:r>
              <a:rPr lang="en-US" dirty="0"/>
              <a:t>: transmits sound from air to </a:t>
            </a:r>
            <a:r>
              <a:rPr lang="en-US" dirty="0" err="1"/>
              <a:t>ossicles</a:t>
            </a:r>
            <a:r>
              <a:rPr lang="en-US" dirty="0"/>
              <a:t> 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3 </a:t>
            </a:r>
            <a:r>
              <a:rPr lang="en-US" dirty="0" err="1">
                <a:solidFill>
                  <a:srgbClr val="FF0000"/>
                </a:solidFill>
              </a:rPr>
              <a:t>Ossicles</a:t>
            </a:r>
            <a:r>
              <a:rPr lang="en-US" dirty="0"/>
              <a:t>: </a:t>
            </a:r>
            <a:r>
              <a:rPr lang="en-US" dirty="0">
                <a:solidFill>
                  <a:srgbClr val="FF0000"/>
                </a:solidFill>
              </a:rPr>
              <a:t>Malleus</a:t>
            </a:r>
            <a:r>
              <a:rPr lang="en-US" dirty="0"/>
              <a:t>, </a:t>
            </a:r>
            <a:r>
              <a:rPr lang="en-US" dirty="0">
                <a:solidFill>
                  <a:srgbClr val="FF0000"/>
                </a:solidFill>
              </a:rPr>
              <a:t>Incus</a:t>
            </a:r>
            <a:r>
              <a:rPr lang="en-US" dirty="0"/>
              <a:t> and </a:t>
            </a:r>
            <a:r>
              <a:rPr lang="en-US" dirty="0">
                <a:solidFill>
                  <a:srgbClr val="FF0000"/>
                </a:solidFill>
              </a:rPr>
              <a:t>Stapes</a:t>
            </a:r>
            <a:r>
              <a:rPr lang="en-US" dirty="0"/>
              <a:t>: convert air pressure changes to mechanical pressure 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Auditory (Eustachian) Tube</a:t>
            </a:r>
            <a:r>
              <a:rPr lang="en-US" dirty="0"/>
              <a:t>: important in changing air pressure 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Inner Ear</a:t>
            </a:r>
            <a:r>
              <a:rPr lang="en-US" dirty="0"/>
              <a:t>: FLUID 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Cochlea</a:t>
            </a:r>
            <a:r>
              <a:rPr lang="en-US" dirty="0"/>
              <a:t>: convert fluid vibrations into electrochemical impulses carried to brain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87534EC-1559-4CE3-B2A9-C6C74EBE1D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1565" y="1682937"/>
            <a:ext cx="5260435" cy="3197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38525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/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Cochlea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499" y="1436917"/>
            <a:ext cx="5884059" cy="4193511"/>
          </a:xfrm>
        </p:spPr>
        <p:txBody>
          <a:bodyPr>
            <a:normAutofit/>
          </a:bodyPr>
          <a:lstStyle/>
          <a:p>
            <a:r>
              <a:rPr lang="en-US" dirty="0"/>
              <a:t>Two windows 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Oval Window</a:t>
            </a:r>
            <a:r>
              <a:rPr lang="en-US" dirty="0"/>
              <a:t>: connected to stapes; transfers vibrations to perilymph fluid 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Round Window</a:t>
            </a:r>
            <a:r>
              <a:rPr lang="en-US" dirty="0"/>
              <a:t>: counterbalances movement of oval window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2CFD4B6-96F5-4FD8-AC63-AA0540BAA8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5655" y="1297577"/>
            <a:ext cx="5509846" cy="4690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09859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689428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receptors in the Organ of </a:t>
            </a:r>
            <a:r>
              <a:rPr lang="en-US" sz="3600" b="1" dirty="0" err="1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Corti</a:t>
            </a:r>
            <a:r>
              <a:rPr lang="en-US" sz="36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are hair cells. How are they stimulated? </a:t>
            </a:r>
            <a:endParaRPr lang="en-CA" sz="3200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9090"/>
            <a:ext cx="10515600" cy="4050081"/>
          </a:xfrm>
        </p:spPr>
        <p:txBody>
          <a:bodyPr>
            <a:normAutofit/>
          </a:bodyPr>
          <a:lstStyle/>
          <a:p>
            <a:pPr marL="514350" indent="-514350">
              <a:buAutoNum type="alphaUcParenR"/>
            </a:pPr>
            <a:r>
              <a:rPr lang="en-US" dirty="0"/>
              <a:t>By air-borne waves</a:t>
            </a:r>
          </a:p>
          <a:p>
            <a:pPr marL="514350" indent="-514350">
              <a:buAutoNum type="alphaUcParenR"/>
            </a:pPr>
            <a:r>
              <a:rPr lang="en-US" dirty="0"/>
              <a:t>Displacement of the vestibular membrane</a:t>
            </a:r>
          </a:p>
          <a:p>
            <a:pPr marL="514350" indent="-514350">
              <a:buAutoNum type="alphaUcParenR"/>
            </a:pPr>
            <a:r>
              <a:rPr lang="en-US" dirty="0"/>
              <a:t>Displacement of tectorial membrane</a:t>
            </a:r>
          </a:p>
          <a:p>
            <a:pPr marL="514350" indent="-514350">
              <a:buAutoNum type="alphaUcParenR"/>
            </a:pPr>
            <a:r>
              <a:rPr lang="en-US" dirty="0"/>
              <a:t>Displacement of basilar membrane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97325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689428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receptors in the Organ of </a:t>
            </a:r>
            <a:r>
              <a:rPr lang="en-US" sz="3600" b="1" dirty="0" err="1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Corti</a:t>
            </a:r>
            <a:r>
              <a:rPr lang="en-US" sz="36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are hair cells. How are they stimulated? </a:t>
            </a:r>
            <a:endParaRPr lang="en-CA" sz="3200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9090"/>
            <a:ext cx="10515600" cy="4050081"/>
          </a:xfrm>
        </p:spPr>
        <p:txBody>
          <a:bodyPr>
            <a:normAutofit/>
          </a:bodyPr>
          <a:lstStyle/>
          <a:p>
            <a:pPr marL="514350" indent="-514350">
              <a:buAutoNum type="alphaUcParenR"/>
            </a:pPr>
            <a:r>
              <a:rPr lang="en-US" dirty="0"/>
              <a:t>By air-borne waves</a:t>
            </a:r>
          </a:p>
          <a:p>
            <a:pPr marL="514350" indent="-514350">
              <a:buAutoNum type="alphaUcParenR"/>
            </a:pPr>
            <a:r>
              <a:rPr lang="en-US" dirty="0"/>
              <a:t>Displacement of the vestibular membrane</a:t>
            </a:r>
          </a:p>
          <a:p>
            <a:pPr marL="514350" indent="-514350">
              <a:buAutoNum type="alphaUcParenR"/>
            </a:pPr>
            <a:r>
              <a:rPr lang="en-US" dirty="0"/>
              <a:t>Displacement of tectorial membrane</a:t>
            </a:r>
          </a:p>
          <a:p>
            <a:pPr marL="514350" indent="-514350">
              <a:buAutoNum type="alphaUcParenR"/>
            </a:pPr>
            <a:r>
              <a:rPr lang="en-US" dirty="0">
                <a:solidFill>
                  <a:srgbClr val="FF0000"/>
                </a:solidFill>
              </a:rPr>
              <a:t>Displacement of basilar membrane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35705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/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Cochlea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7668" y="1374194"/>
            <a:ext cx="6858749" cy="4193511"/>
          </a:xfrm>
        </p:spPr>
        <p:txBody>
          <a:bodyPr>
            <a:normAutofit/>
          </a:bodyPr>
          <a:lstStyle/>
          <a:p>
            <a:r>
              <a:rPr lang="en-US" dirty="0"/>
              <a:t>Tonotopic map</a:t>
            </a:r>
          </a:p>
          <a:p>
            <a:r>
              <a:rPr lang="en-US" dirty="0"/>
              <a:t>Cochlea shows an orderly map of frequencies along its length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Base</a:t>
            </a:r>
            <a:r>
              <a:rPr lang="en-US" dirty="0"/>
              <a:t>: narrow and stiff; detects </a:t>
            </a:r>
            <a:r>
              <a:rPr lang="en-US" dirty="0">
                <a:solidFill>
                  <a:srgbClr val="FF0000"/>
                </a:solidFill>
              </a:rPr>
              <a:t>high frequency 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Apex</a:t>
            </a:r>
            <a:r>
              <a:rPr lang="en-US" dirty="0"/>
              <a:t>: wide and floppy; detects </a:t>
            </a:r>
            <a:r>
              <a:rPr lang="en-US" dirty="0">
                <a:solidFill>
                  <a:srgbClr val="FF0000"/>
                </a:solidFill>
              </a:rPr>
              <a:t>low frequency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06767DD-3E7C-4BB3-A75E-80C56BF736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6417" y="1994812"/>
            <a:ext cx="5095583" cy="2868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86294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/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How Sound Travels Through Ear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463D4A8-52F7-4476-A2BC-682C1194E6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63" t="9783" r="2561" b="13035"/>
          <a:stretch/>
        </p:blipFill>
        <p:spPr>
          <a:xfrm>
            <a:off x="1155019" y="1193943"/>
            <a:ext cx="9881962" cy="447011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A7712A6-5BAB-4120-9E10-F7BBCCFBC947}"/>
              </a:ext>
            </a:extLst>
          </p:cNvPr>
          <p:cNvSpPr/>
          <p:nvPr/>
        </p:nvSpPr>
        <p:spPr>
          <a:xfrm>
            <a:off x="229403" y="3290316"/>
            <a:ext cx="2056597" cy="381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F4E4B87-B776-4333-8003-08738BFF0ECA}"/>
              </a:ext>
            </a:extLst>
          </p:cNvPr>
          <p:cNvSpPr/>
          <p:nvPr/>
        </p:nvSpPr>
        <p:spPr>
          <a:xfrm>
            <a:off x="3457512" y="4692919"/>
            <a:ext cx="1980067" cy="381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49F807E-3A8E-41F2-82DB-CB267F72C239}"/>
              </a:ext>
            </a:extLst>
          </p:cNvPr>
          <p:cNvSpPr/>
          <p:nvPr/>
        </p:nvSpPr>
        <p:spPr>
          <a:xfrm>
            <a:off x="3048803" y="1145386"/>
            <a:ext cx="2617706" cy="381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0FB51D5-A5ED-4CE3-95C5-AEACE444C1FF}"/>
              </a:ext>
            </a:extLst>
          </p:cNvPr>
          <p:cNvSpPr/>
          <p:nvPr/>
        </p:nvSpPr>
        <p:spPr>
          <a:xfrm>
            <a:off x="5437579" y="5178487"/>
            <a:ext cx="2617706" cy="381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BB9882B-4B25-477A-8126-D40EE49B6B28}"/>
              </a:ext>
            </a:extLst>
          </p:cNvPr>
          <p:cNvSpPr/>
          <p:nvPr/>
        </p:nvSpPr>
        <p:spPr>
          <a:xfrm>
            <a:off x="7425706" y="1998869"/>
            <a:ext cx="2617706" cy="5850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B920E1-975F-4AA3-B726-BA410FDCFDC9}"/>
              </a:ext>
            </a:extLst>
          </p:cNvPr>
          <p:cNvSpPr/>
          <p:nvPr/>
        </p:nvSpPr>
        <p:spPr>
          <a:xfrm>
            <a:off x="4854441" y="1413865"/>
            <a:ext cx="2426123" cy="6712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38BF486-367D-493E-9AFD-71A44B624831}"/>
              </a:ext>
            </a:extLst>
          </p:cNvPr>
          <p:cNvSpPr/>
          <p:nvPr/>
        </p:nvSpPr>
        <p:spPr>
          <a:xfrm>
            <a:off x="6842223" y="4357297"/>
            <a:ext cx="2426123" cy="6712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73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animBg="1"/>
      <p:bldP spid="8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/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Divisions of Auditory System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498" y="1436917"/>
            <a:ext cx="7722909" cy="4193511"/>
          </a:xfrm>
        </p:spPr>
        <p:txBody>
          <a:bodyPr>
            <a:normAutofit/>
          </a:bodyPr>
          <a:lstStyle/>
          <a:p>
            <a:r>
              <a:rPr lang="en-US" dirty="0"/>
              <a:t>Organ of </a:t>
            </a:r>
            <a:r>
              <a:rPr lang="en-US" dirty="0" err="1"/>
              <a:t>Corti</a:t>
            </a:r>
            <a:r>
              <a:rPr lang="en-US" dirty="0"/>
              <a:t> contains hair cells with </a:t>
            </a:r>
            <a:r>
              <a:rPr lang="en-US" dirty="0">
                <a:solidFill>
                  <a:srgbClr val="FF0000"/>
                </a:solidFill>
              </a:rPr>
              <a:t>stereocilia</a:t>
            </a:r>
            <a:r>
              <a:rPr lang="en-US" dirty="0"/>
              <a:t>: </a:t>
            </a:r>
          </a:p>
          <a:p>
            <a:pPr lvl="1"/>
            <a:r>
              <a:rPr lang="en-US" dirty="0"/>
              <a:t>Fluid movements cause deflection of </a:t>
            </a:r>
            <a:r>
              <a:rPr lang="en-US" dirty="0">
                <a:solidFill>
                  <a:srgbClr val="FF0000"/>
                </a:solidFill>
              </a:rPr>
              <a:t>basilar membrane </a:t>
            </a:r>
          </a:p>
          <a:p>
            <a:pPr lvl="1"/>
            <a:r>
              <a:rPr lang="en-US" dirty="0"/>
              <a:t>Basilar membrane deflection leads to dragging of hair cells against the </a:t>
            </a:r>
            <a:r>
              <a:rPr lang="en-US" dirty="0">
                <a:solidFill>
                  <a:srgbClr val="FF0000"/>
                </a:solidFill>
              </a:rPr>
              <a:t>tectorial membrane </a:t>
            </a:r>
          </a:p>
          <a:p>
            <a:pPr lvl="2"/>
            <a:r>
              <a:rPr lang="en-US" dirty="0"/>
              <a:t>Stereocilia bend from dragging </a:t>
            </a:r>
          </a:p>
          <a:p>
            <a:pPr lvl="1"/>
            <a:r>
              <a:rPr lang="en-US" dirty="0"/>
              <a:t>Hair cells </a:t>
            </a:r>
            <a:r>
              <a:rPr lang="en-US" dirty="0">
                <a:solidFill>
                  <a:srgbClr val="FF0000"/>
                </a:solidFill>
              </a:rPr>
              <a:t>depolarize</a:t>
            </a:r>
            <a:r>
              <a:rPr lang="en-US" dirty="0"/>
              <a:t> when stereocilia bend </a:t>
            </a:r>
          </a:p>
          <a:p>
            <a:pPr lvl="2"/>
            <a:r>
              <a:rPr lang="en-US" dirty="0"/>
              <a:t>Mechanically-linked ion channels open (depolarization)</a:t>
            </a:r>
          </a:p>
          <a:p>
            <a:pPr lvl="2"/>
            <a:r>
              <a:rPr lang="en-US" dirty="0"/>
              <a:t>Aka brings cell to threshold → AP is fired </a:t>
            </a:r>
          </a:p>
          <a:p>
            <a:pPr lvl="1"/>
            <a:r>
              <a:rPr lang="en-US" dirty="0"/>
              <a:t>When hair cells bend in other direction the cell is hyperpolarized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AC40256-90B2-4927-B173-18CEC7DE33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9407" y="1140201"/>
            <a:ext cx="3536095" cy="4786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500894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/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Auditory Pathway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499" y="1436917"/>
            <a:ext cx="6300062" cy="4193511"/>
          </a:xfrm>
        </p:spPr>
        <p:txBody>
          <a:bodyPr>
            <a:normAutofit fontScale="92500"/>
          </a:bodyPr>
          <a:lstStyle/>
          <a:p>
            <a:r>
              <a:rPr lang="en-US" dirty="0">
                <a:solidFill>
                  <a:srgbClr val="FF0000"/>
                </a:solidFill>
              </a:rPr>
              <a:t>Auditory Nerve </a:t>
            </a:r>
            <a:r>
              <a:rPr lang="en-US" dirty="0"/>
              <a:t>(Vestibulocochlear nerve) </a:t>
            </a:r>
          </a:p>
          <a:p>
            <a:pPr lvl="1"/>
            <a:r>
              <a:rPr lang="en-US" dirty="0"/>
              <a:t>Formed by axons of spiral ganglion cells </a:t>
            </a:r>
          </a:p>
          <a:p>
            <a:r>
              <a:rPr lang="en-US" dirty="0">
                <a:solidFill>
                  <a:srgbClr val="FF0000"/>
                </a:solidFill>
              </a:rPr>
              <a:t>Medulla</a:t>
            </a:r>
          </a:p>
          <a:p>
            <a:pPr lvl="1"/>
            <a:r>
              <a:rPr lang="en-US" dirty="0"/>
              <a:t>Info from right and left ears combine </a:t>
            </a:r>
          </a:p>
          <a:p>
            <a:r>
              <a:rPr lang="en-US" dirty="0">
                <a:solidFill>
                  <a:srgbClr val="FF0000"/>
                </a:solidFill>
              </a:rPr>
              <a:t>Midbrain</a:t>
            </a:r>
          </a:p>
          <a:p>
            <a:pPr lvl="1"/>
            <a:r>
              <a:rPr lang="en-US" dirty="0"/>
              <a:t>Projections to cerebellum</a:t>
            </a:r>
          </a:p>
          <a:p>
            <a:r>
              <a:rPr lang="en-US" dirty="0">
                <a:solidFill>
                  <a:srgbClr val="FF0000"/>
                </a:solidFill>
              </a:rPr>
              <a:t>Primary Auditory Cortex </a:t>
            </a:r>
            <a:r>
              <a:rPr lang="en-US" dirty="0"/>
              <a:t>(Temporal Lobe) </a:t>
            </a:r>
          </a:p>
          <a:p>
            <a:pPr lvl="1"/>
            <a:r>
              <a:rPr lang="en-US" dirty="0" err="1"/>
              <a:t>Tonotonic</a:t>
            </a:r>
            <a:r>
              <a:rPr lang="en-US" dirty="0"/>
              <a:t> Map: </a:t>
            </a:r>
          </a:p>
          <a:p>
            <a:pPr lvl="2"/>
            <a:r>
              <a:rPr lang="en-US" dirty="0">
                <a:solidFill>
                  <a:srgbClr val="FF0000"/>
                </a:solidFill>
              </a:rPr>
              <a:t>Anterior</a:t>
            </a:r>
            <a:r>
              <a:rPr lang="en-US" dirty="0"/>
              <a:t>: Low frequencies </a:t>
            </a:r>
          </a:p>
          <a:p>
            <a:pPr lvl="2"/>
            <a:r>
              <a:rPr lang="en-US" dirty="0">
                <a:solidFill>
                  <a:srgbClr val="FF0000"/>
                </a:solidFill>
              </a:rPr>
              <a:t>Posterior</a:t>
            </a:r>
            <a:r>
              <a:rPr lang="en-US" dirty="0"/>
              <a:t>: High frequencies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7" name="Content Placeholder 2">
            <a:extLst>
              <a:ext uri="{FF2B5EF4-FFF2-40B4-BE49-F238E27FC236}">
                <a16:creationId xmlns:a16="http://schemas.microsoft.com/office/drawing/2014/main" id="{DAA2B46C-EAFC-4CE7-9911-B92005921911}"/>
              </a:ext>
            </a:extLst>
          </p:cNvPr>
          <p:cNvPicPr>
            <a:picLocks noGrp="1"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5164" y="1103966"/>
            <a:ext cx="4726041" cy="397447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2B90ED1-0CC4-4AAF-A2FD-B3AF7CBBA9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1237" y="4434887"/>
            <a:ext cx="2940148" cy="1580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8618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/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Today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4001"/>
            <a:ext cx="10515600" cy="4415170"/>
          </a:xfrm>
        </p:spPr>
        <p:txBody>
          <a:bodyPr>
            <a:normAutofit/>
          </a:bodyPr>
          <a:lstStyle/>
          <a:p>
            <a:r>
              <a:rPr lang="en-CA" sz="3200" dirty="0"/>
              <a:t>No group work!</a:t>
            </a:r>
          </a:p>
          <a:p>
            <a:r>
              <a:rPr lang="en-CA" sz="3200" dirty="0"/>
              <a:t>Learning </a:t>
            </a:r>
            <a:r>
              <a:rPr lang="en-CA" sz="3200" dirty="0" err="1"/>
              <a:t>Catalytics</a:t>
            </a:r>
            <a:r>
              <a:rPr lang="en-CA" sz="3200" dirty="0"/>
              <a:t> Question</a:t>
            </a:r>
          </a:p>
          <a:p>
            <a:r>
              <a:rPr lang="en-CA" sz="3200" dirty="0"/>
              <a:t>Vision</a:t>
            </a:r>
          </a:p>
          <a:p>
            <a:r>
              <a:rPr lang="en-CA" sz="3200" dirty="0"/>
              <a:t>Audition</a:t>
            </a:r>
          </a:p>
          <a:p>
            <a:r>
              <a:rPr lang="en-CA" sz="3200" dirty="0"/>
              <a:t>Motor Control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487225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/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Hearing Loss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6168"/>
            <a:ext cx="10515600" cy="4193511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Conductive</a:t>
            </a:r>
            <a:r>
              <a:rPr lang="en-US" dirty="0"/>
              <a:t>: Sound is unable to be transmitted through outer or middle ear.  </a:t>
            </a:r>
          </a:p>
          <a:p>
            <a:pPr lvl="1"/>
            <a:r>
              <a:rPr lang="en-US" dirty="0"/>
              <a:t>A mechanical defect</a:t>
            </a:r>
          </a:p>
          <a:p>
            <a:pPr lvl="1"/>
            <a:r>
              <a:rPr lang="en-US" dirty="0"/>
              <a:t>e.g. Extremely loud sounds rupture eardrum or damaged ossicles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Sensorineural</a:t>
            </a:r>
            <a:r>
              <a:rPr lang="en-US" dirty="0"/>
              <a:t>: damage to structures of inner ear that affects hair cells, or to auditory nerve (nerve deafness)</a:t>
            </a:r>
          </a:p>
          <a:p>
            <a:pPr lvl="1"/>
            <a:r>
              <a:rPr lang="en-US" dirty="0"/>
              <a:t>e.g. Extremely loud sounds damage Organ of </a:t>
            </a:r>
            <a:r>
              <a:rPr lang="en-US" dirty="0" err="1"/>
              <a:t>Corti</a:t>
            </a:r>
            <a:endParaRPr lang="en-US" dirty="0"/>
          </a:p>
          <a:p>
            <a:pPr lvl="1"/>
            <a:r>
              <a:rPr lang="en-US" dirty="0"/>
              <a:t>e.g. Presbycusis (old + hearing), i.e. degenerations in the cochlea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Central</a:t>
            </a:r>
            <a:r>
              <a:rPr lang="en-US" dirty="0"/>
              <a:t>: Damage to auditory pathways upstream from cochlea</a:t>
            </a:r>
          </a:p>
          <a:p>
            <a:pPr lvl="1"/>
            <a:r>
              <a:rPr lang="en-US" dirty="0"/>
              <a:t>A defect in the Central Nervous system</a:t>
            </a:r>
          </a:p>
          <a:p>
            <a:pPr lvl="1"/>
            <a:r>
              <a:rPr lang="en-US" dirty="0"/>
              <a:t>e.g. </a:t>
            </a:r>
            <a:r>
              <a:rPr lang="en-US" dirty="0" err="1"/>
              <a:t>tumours</a:t>
            </a:r>
            <a:r>
              <a:rPr lang="en-US" dirty="0"/>
              <a:t> or strokes in the central auditory pathways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1036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93CD9-321C-40C9-9494-CFE831AD89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b="1" dirty="0">
                <a:solidFill>
                  <a:srgbClr val="4F2683"/>
                </a:solidFill>
                <a:latin typeface="+mn-lt"/>
              </a:rPr>
              <a:t>Motor Physiology</a:t>
            </a:r>
            <a:endParaRPr lang="en-CA" sz="5400" b="1" dirty="0">
              <a:solidFill>
                <a:srgbClr val="4F2683"/>
              </a:solidFill>
              <a:latin typeface="+mn-l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5F65BB8-E734-49B4-AD01-CD9DA72F20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204" y="6091014"/>
            <a:ext cx="2905683" cy="694967"/>
          </a:xfrm>
          <a:prstGeom prst="rect">
            <a:avLst/>
          </a:prstGeom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41E30B57-141A-42DC-B419-BCFCDB3A53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>
            <a:normAutofit/>
          </a:bodyPr>
          <a:lstStyle/>
          <a:p>
            <a:r>
              <a:rPr lang="en-US" sz="2800" dirty="0"/>
              <a:t>Chapter 3: Dr. </a:t>
            </a:r>
            <a:r>
              <a:rPr lang="en-US" sz="2800" dirty="0" err="1"/>
              <a:t>Everling</a:t>
            </a:r>
            <a:endParaRPr lang="en-US" sz="2800" dirty="0"/>
          </a:p>
          <a:p>
            <a:r>
              <a:rPr lang="en-US" sz="2800" dirty="0"/>
              <a:t>pp. </a:t>
            </a:r>
          </a:p>
        </p:txBody>
      </p:sp>
    </p:spTree>
    <p:extLst>
      <p:ext uri="{BB962C8B-B14F-4D97-AF65-F5344CB8AC3E}">
        <p14:creationId xmlns:p14="http://schemas.microsoft.com/office/powerpoint/2010/main" val="237034240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Muscle Anatomy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082D25D7-05B5-4A81-8369-681DE77CBD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7850" y="1771274"/>
            <a:ext cx="6467475" cy="410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974060A-514A-4338-A119-BB4314801CDA}"/>
              </a:ext>
            </a:extLst>
          </p:cNvPr>
          <p:cNvSpPr txBox="1"/>
          <p:nvPr/>
        </p:nvSpPr>
        <p:spPr>
          <a:xfrm>
            <a:off x="1081452" y="2787039"/>
            <a:ext cx="1833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Alpha Motor Unit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5FBFDDE-FF70-4B31-B8E0-F3CC705B7985}"/>
              </a:ext>
            </a:extLst>
          </p:cNvPr>
          <p:cNvSpPr txBox="1"/>
          <p:nvPr/>
        </p:nvSpPr>
        <p:spPr>
          <a:xfrm>
            <a:off x="5520178" y="1674526"/>
            <a:ext cx="12241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Extrafusal Muscle Fibres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CED4DF5-E517-4556-AAFB-129DCB33704E}"/>
              </a:ext>
            </a:extLst>
          </p:cNvPr>
          <p:cNvSpPr txBox="1"/>
          <p:nvPr/>
        </p:nvSpPr>
        <p:spPr>
          <a:xfrm>
            <a:off x="8554566" y="4350270"/>
            <a:ext cx="1944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Muscle Spindle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E18A6EA-2D7C-489E-8942-99F8AF90EBB0}"/>
              </a:ext>
            </a:extLst>
          </p:cNvPr>
          <p:cNvSpPr txBox="1"/>
          <p:nvPr/>
        </p:nvSpPr>
        <p:spPr>
          <a:xfrm>
            <a:off x="1500502" y="5011634"/>
            <a:ext cx="9953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Tendon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B64D0BD-741D-4737-AA23-F33B5BB6AE01}"/>
              </a:ext>
            </a:extLst>
          </p:cNvPr>
          <p:cNvSpPr txBox="1"/>
          <p:nvPr/>
        </p:nvSpPr>
        <p:spPr>
          <a:xfrm>
            <a:off x="746025" y="4010095"/>
            <a:ext cx="2479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Golgi Tendon Organ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3B4C414-15C5-4997-A0A6-5C5C48B00833}"/>
              </a:ext>
            </a:extLst>
          </p:cNvPr>
          <p:cNvSpPr txBox="1"/>
          <p:nvPr/>
        </p:nvSpPr>
        <p:spPr>
          <a:xfrm>
            <a:off x="7055374" y="1114169"/>
            <a:ext cx="1440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Gamma Motor Units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D0D74DF-A6E3-4F34-B028-CC6D019B8E81}"/>
              </a:ext>
            </a:extLst>
          </p:cNvPr>
          <p:cNvSpPr txBox="1"/>
          <p:nvPr/>
        </p:nvSpPr>
        <p:spPr>
          <a:xfrm>
            <a:off x="8976562" y="2140708"/>
            <a:ext cx="1440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1a afferent neuron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B07D498-DAC8-4761-8F6E-79E85BF1709D}"/>
              </a:ext>
            </a:extLst>
          </p:cNvPr>
          <p:cNvSpPr txBox="1"/>
          <p:nvPr/>
        </p:nvSpPr>
        <p:spPr>
          <a:xfrm>
            <a:off x="5615214" y="4293295"/>
            <a:ext cx="1440160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dirty="0"/>
              <a:t>Intrafusal muscle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512E3D0-2DA3-4242-88A0-6EED221E1670}"/>
              </a:ext>
            </a:extLst>
          </p:cNvPr>
          <p:cNvCxnSpPr/>
          <p:nvPr/>
        </p:nvCxnSpPr>
        <p:spPr>
          <a:xfrm>
            <a:off x="6573328" y="4649853"/>
            <a:ext cx="1202126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0DDE27DE-5948-463C-8028-BB8F0FE497CA}"/>
              </a:ext>
            </a:extLst>
          </p:cNvPr>
          <p:cNvCxnSpPr>
            <a:cxnSpLocks/>
          </p:cNvCxnSpPr>
          <p:nvPr/>
        </p:nvCxnSpPr>
        <p:spPr>
          <a:xfrm>
            <a:off x="7833199" y="1692780"/>
            <a:ext cx="534424" cy="44341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58450A4-B110-4BE4-AF4B-30A5DAD9757C}"/>
              </a:ext>
            </a:extLst>
          </p:cNvPr>
          <p:cNvCxnSpPr>
            <a:cxnSpLocks/>
          </p:cNvCxnSpPr>
          <p:nvPr/>
        </p:nvCxnSpPr>
        <p:spPr>
          <a:xfrm>
            <a:off x="7842925" y="1689835"/>
            <a:ext cx="854666" cy="231368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60FF6FD6-DECA-48DB-8118-7FA32B2DC93F}"/>
              </a:ext>
            </a:extLst>
          </p:cNvPr>
          <p:cNvCxnSpPr>
            <a:cxnSpLocks/>
            <a:stCxn id="12" idx="1"/>
          </p:cNvCxnSpPr>
          <p:nvPr/>
        </p:nvCxnSpPr>
        <p:spPr>
          <a:xfrm flipH="1" flipV="1">
            <a:off x="7847462" y="3910766"/>
            <a:ext cx="707104" cy="62417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8BFC2A8-C2F6-4ACD-BDFD-8460F09AB909}"/>
              </a:ext>
            </a:extLst>
          </p:cNvPr>
          <p:cNvCxnSpPr>
            <a:cxnSpLocks/>
          </p:cNvCxnSpPr>
          <p:nvPr/>
        </p:nvCxnSpPr>
        <p:spPr>
          <a:xfrm flipH="1">
            <a:off x="8554566" y="2463873"/>
            <a:ext cx="421996" cy="46240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D7847810-A81B-42BF-B052-37BEE91552CD}"/>
              </a:ext>
            </a:extLst>
          </p:cNvPr>
          <p:cNvCxnSpPr>
            <a:cxnSpLocks/>
          </p:cNvCxnSpPr>
          <p:nvPr/>
        </p:nvCxnSpPr>
        <p:spPr>
          <a:xfrm flipH="1">
            <a:off x="4958697" y="1932399"/>
            <a:ext cx="656517" cy="70297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9D1E88C8-5257-49D9-A945-C937A98D4362}"/>
              </a:ext>
            </a:extLst>
          </p:cNvPr>
          <p:cNvCxnSpPr>
            <a:cxnSpLocks/>
          </p:cNvCxnSpPr>
          <p:nvPr/>
        </p:nvCxnSpPr>
        <p:spPr>
          <a:xfrm>
            <a:off x="6690146" y="1887646"/>
            <a:ext cx="615649" cy="58479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AF92BEE0-9F23-4D36-916F-B0D3C1EEBECD}"/>
              </a:ext>
            </a:extLst>
          </p:cNvPr>
          <p:cNvCxnSpPr>
            <a:cxnSpLocks/>
          </p:cNvCxnSpPr>
          <p:nvPr/>
        </p:nvCxnSpPr>
        <p:spPr>
          <a:xfrm>
            <a:off x="2999117" y="4189778"/>
            <a:ext cx="1167441" cy="74984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8E47D718-DA02-45CF-9623-E7D63523BD37}"/>
              </a:ext>
            </a:extLst>
          </p:cNvPr>
          <p:cNvCxnSpPr>
            <a:cxnSpLocks/>
          </p:cNvCxnSpPr>
          <p:nvPr/>
        </p:nvCxnSpPr>
        <p:spPr>
          <a:xfrm>
            <a:off x="2402019" y="5220238"/>
            <a:ext cx="1915648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563373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Motor Unit/Pool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4194"/>
            <a:ext cx="6361497" cy="421160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Motor Unit</a:t>
            </a:r>
            <a:r>
              <a:rPr lang="en-US" dirty="0"/>
              <a:t>: Group of skeletal muscle fibers and the 1 somatic motor neuron that controls them</a:t>
            </a:r>
          </a:p>
          <a:p>
            <a:r>
              <a:rPr lang="en-US" dirty="0">
                <a:solidFill>
                  <a:srgbClr val="FF0000"/>
                </a:solidFill>
              </a:rPr>
              <a:t>Motor Neuron Pool</a:t>
            </a:r>
            <a:r>
              <a:rPr lang="en-US" dirty="0"/>
              <a:t>: group of motor neurons that innervate a single muscle</a:t>
            </a:r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95D20A0-DDE5-4ADA-BA8E-47FED755FB97}"/>
              </a:ext>
            </a:extLst>
          </p:cNvPr>
          <p:cNvPicPr/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24"/>
          <a:stretch/>
        </p:blipFill>
        <p:spPr bwMode="auto">
          <a:xfrm>
            <a:off x="8044109" y="1480191"/>
            <a:ext cx="3480707" cy="399961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=""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39224952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Muscle Spindle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63136C10-B184-41BA-808F-EBC4D3D024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374194"/>
            <a:ext cx="5627590" cy="4564976"/>
          </a:xfrm>
        </p:spPr>
        <p:txBody>
          <a:bodyPr>
            <a:normAutofit/>
          </a:bodyPr>
          <a:lstStyle/>
          <a:p>
            <a:r>
              <a:rPr lang="en-US" sz="2600" dirty="0">
                <a:solidFill>
                  <a:srgbClr val="FF0000"/>
                </a:solidFill>
              </a:rPr>
              <a:t>Stretching</a:t>
            </a:r>
            <a:r>
              <a:rPr lang="en-US" sz="2600" dirty="0"/>
              <a:t> of muscle spindle/intrafusal muscle fiber</a:t>
            </a:r>
          </a:p>
          <a:p>
            <a:r>
              <a:rPr lang="en-US" sz="2600" dirty="0"/>
              <a:t>Info sent from muscle spindles to CNS via </a:t>
            </a:r>
            <a:r>
              <a:rPr lang="en-US" sz="2600" dirty="0">
                <a:solidFill>
                  <a:srgbClr val="FF0000"/>
                </a:solidFill>
              </a:rPr>
              <a:t>1a afferent </a:t>
            </a:r>
            <a:r>
              <a:rPr lang="en-US" sz="2600" dirty="0"/>
              <a:t>neurons</a:t>
            </a:r>
          </a:p>
          <a:p>
            <a:r>
              <a:rPr lang="en-US" sz="2600" dirty="0"/>
              <a:t>CNS processes info</a:t>
            </a:r>
          </a:p>
          <a:p>
            <a:r>
              <a:rPr lang="en-US" sz="2600" dirty="0">
                <a:solidFill>
                  <a:srgbClr val="FF0000"/>
                </a:solidFill>
              </a:rPr>
              <a:t>Alpha motor neuron </a:t>
            </a:r>
            <a:r>
              <a:rPr lang="en-US" sz="2600" dirty="0"/>
              <a:t>causes extrafusal muscle fiber contraction</a:t>
            </a:r>
          </a:p>
          <a:p>
            <a:r>
              <a:rPr lang="en-US" sz="2600" dirty="0">
                <a:solidFill>
                  <a:srgbClr val="FF0000"/>
                </a:solidFill>
              </a:rPr>
              <a:t>Gamma motor neuron </a:t>
            </a:r>
            <a:r>
              <a:rPr lang="en-US" sz="2600" dirty="0"/>
              <a:t>causes intrafusal fiber contraction</a:t>
            </a:r>
          </a:p>
          <a:p>
            <a:endParaRPr lang="en-US" sz="2600" dirty="0"/>
          </a:p>
          <a:p>
            <a:endParaRPr lang="en-US" sz="26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744F77D-90CA-4484-8998-B3C306933AD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956"/>
          <a:stretch/>
        </p:blipFill>
        <p:spPr>
          <a:xfrm>
            <a:off x="6465791" y="1414087"/>
            <a:ext cx="5132560" cy="4029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749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Golgi Tendon Organ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058" y="1376788"/>
            <a:ext cx="5060101" cy="421160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Golgi tendon organ </a:t>
            </a:r>
            <a:r>
              <a:rPr lang="en-US" dirty="0"/>
              <a:t>links muscle and tendon</a:t>
            </a:r>
          </a:p>
          <a:p>
            <a:r>
              <a:rPr lang="en-US" dirty="0"/>
              <a:t>Collagen fibers woven around sensory receptors</a:t>
            </a:r>
          </a:p>
          <a:p>
            <a:r>
              <a:rPr lang="en-US" dirty="0"/>
              <a:t>Increase in </a:t>
            </a:r>
            <a:r>
              <a:rPr lang="en-US" dirty="0">
                <a:solidFill>
                  <a:srgbClr val="FF0000"/>
                </a:solidFill>
              </a:rPr>
              <a:t>tension</a:t>
            </a:r>
            <a:r>
              <a:rPr lang="en-US" dirty="0"/>
              <a:t> causes collagen contraction around sensory receptor, which sends info to CNS via </a:t>
            </a:r>
            <a:r>
              <a:rPr lang="en-US" dirty="0">
                <a:solidFill>
                  <a:srgbClr val="FF0000"/>
                </a:solidFill>
              </a:rPr>
              <a:t>1b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afferent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neuron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915EC18-19E9-4E87-B7B7-C27E11E75B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3159" y="1816963"/>
            <a:ext cx="6473582" cy="3224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68219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Reflexes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058" y="1376788"/>
            <a:ext cx="11105350" cy="4211609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rgbClr val="FF0000"/>
                </a:solidFill>
              </a:rPr>
              <a:t>Reflex</a:t>
            </a:r>
            <a:r>
              <a:rPr lang="en-US" dirty="0"/>
              <a:t>: involuntary response to a stimulus which requires the integrity of the nervous system</a:t>
            </a:r>
          </a:p>
          <a:p>
            <a:r>
              <a:rPr lang="en-US" dirty="0">
                <a:solidFill>
                  <a:srgbClr val="FF0000"/>
                </a:solidFill>
              </a:rPr>
              <a:t>Reflex arc involves</a:t>
            </a:r>
            <a:r>
              <a:rPr lang="en-US" dirty="0"/>
              <a:t>: Receptor →Afferent neuron →Synapse →Motor neuron → Effector</a:t>
            </a:r>
          </a:p>
          <a:p>
            <a:r>
              <a:rPr lang="en-US" dirty="0">
                <a:solidFill>
                  <a:srgbClr val="FF0000"/>
                </a:solidFill>
              </a:rPr>
              <a:t>Monosynaptic reflex</a:t>
            </a:r>
            <a:r>
              <a:rPr lang="en-US" dirty="0"/>
              <a:t>: Pathway in a reflex arc that contains only 1 synapse (ex: stretch reflex)</a:t>
            </a:r>
          </a:p>
          <a:p>
            <a:r>
              <a:rPr lang="en-US" dirty="0">
                <a:solidFill>
                  <a:srgbClr val="FF0000"/>
                </a:solidFill>
              </a:rPr>
              <a:t>Polysynaptic reflex</a:t>
            </a:r>
            <a:r>
              <a:rPr lang="en-US" dirty="0"/>
              <a:t>: Pathway in a reflex arc that contains more than 1 synapse (ex: withdrawal reflex)</a:t>
            </a:r>
          </a:p>
          <a:p>
            <a:r>
              <a:rPr lang="en-US" dirty="0">
                <a:solidFill>
                  <a:srgbClr val="FF0000"/>
                </a:solidFill>
              </a:rPr>
              <a:t>Reciprocal Innervation</a:t>
            </a:r>
            <a:r>
              <a:rPr lang="en-US" dirty="0"/>
              <a:t>: Contraction of a muscle is accompanied by simultaneous inhibition of antagonistic muscle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11126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Stretch Reflex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62B4EF2-E0C3-43A8-B9E0-3E0079F511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9649" y="1297577"/>
            <a:ext cx="9472701" cy="4044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19010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Patellar Tendon Reflex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63136C10-B184-41BA-808F-EBC4D3D024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4194"/>
            <a:ext cx="6756133" cy="4352838"/>
          </a:xfrm>
        </p:spPr>
        <p:txBody>
          <a:bodyPr>
            <a:normAutofit fontScale="850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600" dirty="0"/>
              <a:t>Tapping patellar tendon stretches quadriceps femoris (extensor muscle)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/>
              <a:t>Muscle spindle in quadriceps femoris stretches, activating 1a afferent to fire action potentials.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/>
              <a:t>1a afferent directly synapses (monosynaptic) on alpha motor neuron to quadriceps femoris – muscle contracts and lower leg swings forward.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/>
              <a:t>Collateral from the 1a afferent also excites an inhibitory interneuron in the spinal cord.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/>
              <a:t>Inhibitory interneuron inhibits alpha motor neuron to antagonistic (Hamstring) muscle. The hamstring is a flexor muscle.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/>
              <a:t>Antagonistic muscle relaxes (reciprocal innervation (inhibition) so leg can extend and swing out.</a:t>
            </a:r>
          </a:p>
          <a:p>
            <a:pPr marL="514350" indent="-514350">
              <a:buFont typeface="+mj-lt"/>
              <a:buAutoNum type="arabicPeriod"/>
            </a:pPr>
            <a:endParaRPr lang="en-US" sz="2600" dirty="0"/>
          </a:p>
          <a:p>
            <a:pPr marL="0" indent="0">
              <a:buNone/>
            </a:pPr>
            <a:endParaRPr lang="en-US" sz="2600" dirty="0"/>
          </a:p>
          <a:p>
            <a:pPr marL="0" indent="0">
              <a:buNone/>
            </a:pPr>
            <a:endParaRPr lang="en-US" sz="2600" dirty="0"/>
          </a:p>
          <a:p>
            <a:endParaRPr lang="en-US" sz="26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2A551D-BF50-4003-91B5-DE41B0C77D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0170" y="1374194"/>
            <a:ext cx="4651830" cy="3971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11689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Motor Cortex, Homunculus vs. Somatosensory Cortex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63136C10-B184-41BA-808F-EBC4D3D024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4194"/>
            <a:ext cx="10431483" cy="3452080"/>
          </a:xfrm>
        </p:spPr>
        <p:txBody>
          <a:bodyPr>
            <a:normAutofit/>
          </a:bodyPr>
          <a:lstStyle/>
          <a:p>
            <a:r>
              <a:rPr lang="en-US" sz="2600" dirty="0">
                <a:solidFill>
                  <a:srgbClr val="FF0000"/>
                </a:solidFill>
              </a:rPr>
              <a:t>Motor homunculus</a:t>
            </a:r>
            <a:r>
              <a:rPr lang="en-US" sz="2600" dirty="0"/>
              <a:t>: Found in primary motor cortex, which is precentral gyrus</a:t>
            </a:r>
          </a:p>
          <a:p>
            <a:r>
              <a:rPr lang="en-US" sz="2600" dirty="0">
                <a:solidFill>
                  <a:srgbClr val="FF0000"/>
                </a:solidFill>
              </a:rPr>
              <a:t>Sensory homunculus</a:t>
            </a:r>
            <a:r>
              <a:rPr lang="en-US" sz="2600" dirty="0"/>
              <a:t>: Found in somatosensory cortex, which is postcentral gyrus</a:t>
            </a:r>
          </a:p>
          <a:p>
            <a:endParaRPr lang="en-US" sz="2600" dirty="0"/>
          </a:p>
          <a:p>
            <a:endParaRPr lang="en-US" sz="2600" dirty="0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89BCC485-3795-44DC-999E-A85000519D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4182" y="2857279"/>
            <a:ext cx="4403635" cy="31585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673577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93CD9-321C-40C9-9494-CFE831AD89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CA" sz="4400" b="1" dirty="0">
                <a:solidFill>
                  <a:srgbClr val="4F2683"/>
                </a:solidFill>
                <a:latin typeface="+mn-lt"/>
              </a:rPr>
              <a:t>Question from anonymous suggestion box…</a:t>
            </a:r>
            <a:endParaRPr lang="en-CA" sz="5400" b="1" dirty="0">
              <a:solidFill>
                <a:srgbClr val="4F2683"/>
              </a:solidFill>
              <a:latin typeface="+mn-l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5F65BB8-E734-49B4-AD01-CD9DA72F20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204" y="6091014"/>
            <a:ext cx="2905683" cy="694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11932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Corticospinal Tracts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63136C10-B184-41BA-808F-EBC4D3D024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4194"/>
            <a:ext cx="5755105" cy="3452080"/>
          </a:xfrm>
        </p:spPr>
        <p:txBody>
          <a:bodyPr>
            <a:normAutofit/>
          </a:bodyPr>
          <a:lstStyle/>
          <a:p>
            <a:r>
              <a:rPr lang="en-US" sz="2600" dirty="0">
                <a:solidFill>
                  <a:srgbClr val="FF0000"/>
                </a:solidFill>
              </a:rPr>
              <a:t>Corticospinal pathway </a:t>
            </a:r>
            <a:r>
              <a:rPr lang="en-US" sz="2600" dirty="0"/>
              <a:t>(pyramidal tract) is the primary pathway that leaves the motor cortex to innervate motor neurons in the spinal cord</a:t>
            </a:r>
          </a:p>
          <a:p>
            <a:pPr lvl="1"/>
            <a:r>
              <a:rPr lang="en-US" sz="2200" dirty="0"/>
              <a:t>Left side of body controlled by right motor cortex</a:t>
            </a:r>
          </a:p>
          <a:p>
            <a:pPr lvl="1"/>
            <a:r>
              <a:rPr lang="en-US" sz="2200" dirty="0"/>
              <a:t>Axons cross at brain stem or spinal cord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8CE2C4A-F34B-4B49-8638-293FC67400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3259" y="1374194"/>
            <a:ext cx="3892163" cy="4518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39884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/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Next Tutorial (Oct 22</a:t>
            </a:r>
            <a:r>
              <a:rPr lang="en-CA" sz="4800" b="1" baseline="30000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nd</a:t>
            </a:r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4001"/>
            <a:ext cx="10515600" cy="4415170"/>
          </a:xfrm>
        </p:spPr>
        <p:txBody>
          <a:bodyPr>
            <a:normAutofit/>
          </a:bodyPr>
          <a:lstStyle/>
          <a:p>
            <a:r>
              <a:rPr lang="en-US" dirty="0"/>
              <a:t>Endocrinology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59866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93CD9-321C-40C9-9494-CFE831AD89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563687"/>
          </a:xfrm>
        </p:spPr>
        <p:txBody>
          <a:bodyPr/>
          <a:lstStyle/>
          <a:p>
            <a:r>
              <a:rPr lang="en-US" sz="4800" b="1" dirty="0">
                <a:solidFill>
                  <a:srgbClr val="4F2683"/>
                </a:solidFill>
                <a:latin typeface="+mn-lt"/>
              </a:rPr>
              <a:t>What Questions Do You Have?</a:t>
            </a:r>
            <a:endParaRPr lang="en-CA" b="1" dirty="0">
              <a:solidFill>
                <a:srgbClr val="4F2683"/>
              </a:solidFill>
              <a:latin typeface="+mn-l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5F65BB8-E734-49B4-AD01-CD9DA72F20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204" y="6091014"/>
            <a:ext cx="2905683" cy="694967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418100E-72EE-4A94-A570-57CCE6C92F9E}"/>
              </a:ext>
            </a:extLst>
          </p:cNvPr>
          <p:cNvSpPr txBox="1">
            <a:spLocks/>
          </p:cNvSpPr>
          <p:nvPr/>
        </p:nvSpPr>
        <p:spPr>
          <a:xfrm>
            <a:off x="1209675" y="3155078"/>
            <a:ext cx="9772650" cy="14239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3200" dirty="0">
                <a:latin typeface="+mn-lt"/>
              </a:rPr>
              <a:t>You can ask in the </a:t>
            </a:r>
            <a:r>
              <a:rPr lang="en-CA" sz="3200" b="1" dirty="0">
                <a:solidFill>
                  <a:srgbClr val="4F2270"/>
                </a:solidFill>
                <a:latin typeface="+mn-lt"/>
              </a:rPr>
              <a:t>Owl forums</a:t>
            </a:r>
            <a:r>
              <a:rPr lang="en-CA" sz="3200" dirty="0">
                <a:latin typeface="+mn-lt"/>
              </a:rPr>
              <a:t> as well!</a:t>
            </a:r>
          </a:p>
          <a:p>
            <a:endParaRPr lang="en-CA" sz="3200" dirty="0">
              <a:latin typeface="+mn-lt"/>
            </a:endParaRPr>
          </a:p>
          <a:p>
            <a:r>
              <a:rPr lang="en-CA" sz="3200" dirty="0">
                <a:latin typeface="+mn-lt"/>
              </a:rPr>
              <a:t>Also anonymously ask questions in the </a:t>
            </a:r>
            <a:r>
              <a:rPr lang="en-CA" sz="3200" b="1" dirty="0">
                <a:solidFill>
                  <a:srgbClr val="4F2270"/>
                </a:solidFill>
                <a:latin typeface="+mn-lt"/>
              </a:rPr>
              <a:t>online </a:t>
            </a:r>
            <a:r>
              <a:rPr lang="en-CA" sz="3200" b="1" dirty="0" err="1">
                <a:solidFill>
                  <a:srgbClr val="4F2270"/>
                </a:solidFill>
                <a:latin typeface="+mn-lt"/>
              </a:rPr>
              <a:t>dropbox</a:t>
            </a:r>
            <a:r>
              <a:rPr lang="en-CA" sz="3200" dirty="0">
                <a:latin typeface="+mn-lt"/>
              </a:rPr>
              <a:t>!! </a:t>
            </a:r>
          </a:p>
        </p:txBody>
      </p:sp>
    </p:spTree>
    <p:extLst>
      <p:ext uri="{BB962C8B-B14F-4D97-AF65-F5344CB8AC3E}">
        <p14:creationId xmlns:p14="http://schemas.microsoft.com/office/powerpoint/2010/main" val="22838744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Autofit/>
          </a:bodyPr>
          <a:lstStyle/>
          <a:p>
            <a:pPr algn="ctr"/>
            <a:r>
              <a:rPr lang="en-US" sz="2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How do gamma neurons regulate gain of muscle spindles, and how does the inhibitory inter-neuron in the antagonistic patellar tendon reflex work?</a:t>
            </a:r>
            <a:endParaRPr lang="en-CA" sz="2400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24001"/>
            <a:ext cx="6149741" cy="441517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Extrafusal fibers</a:t>
            </a:r>
            <a:r>
              <a:rPr lang="en-US" dirty="0"/>
              <a:t>: normal contractile fibers, outer muscle</a:t>
            </a:r>
          </a:p>
          <a:p>
            <a:r>
              <a:rPr lang="en-US" dirty="0">
                <a:solidFill>
                  <a:srgbClr val="FF0000"/>
                </a:solidFill>
              </a:rPr>
              <a:t>Alpha</a:t>
            </a:r>
            <a:r>
              <a:rPr lang="en-US" dirty="0"/>
              <a:t> motor neuron innervates extrafusal muscle fibers</a:t>
            </a:r>
          </a:p>
          <a:p>
            <a:r>
              <a:rPr lang="en-US" dirty="0">
                <a:solidFill>
                  <a:srgbClr val="FF0000"/>
                </a:solidFill>
              </a:rPr>
              <a:t>Intrafusal fibers</a:t>
            </a:r>
            <a:r>
              <a:rPr lang="en-US" dirty="0"/>
              <a:t>: internal muscle fibers of muscle</a:t>
            </a:r>
          </a:p>
          <a:p>
            <a:r>
              <a:rPr lang="sv-SE" dirty="0">
                <a:solidFill>
                  <a:srgbClr val="FF0000"/>
                </a:solidFill>
              </a:rPr>
              <a:t>Gamma</a:t>
            </a:r>
            <a:r>
              <a:rPr lang="sv-SE" dirty="0"/>
              <a:t> motor neurons innervate intrafusal fibers. 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sz="28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59BD5AB-E9E9-4FD4-BFB7-DADD29BB60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1197" y="2204185"/>
            <a:ext cx="5300803" cy="263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3723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Autofit/>
          </a:bodyPr>
          <a:lstStyle/>
          <a:p>
            <a:pPr algn="ctr"/>
            <a:r>
              <a:rPr lang="en-US" sz="2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How do gamma neurons regulate gain of muscle spindles, and how does the inhibitory inter-neuron in the antagonistic patellar tendon reflex work?</a:t>
            </a:r>
            <a:endParaRPr lang="en-CA" sz="2400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24001"/>
            <a:ext cx="6149741" cy="441517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Stretching</a:t>
            </a:r>
            <a:r>
              <a:rPr lang="en-US" dirty="0"/>
              <a:t> of muscle spindle/intrafusal muscle fiber</a:t>
            </a:r>
          </a:p>
          <a:p>
            <a:r>
              <a:rPr lang="en-US" dirty="0"/>
              <a:t>Info sent from muscle spindles to CNS via </a:t>
            </a:r>
            <a:r>
              <a:rPr lang="en-US" dirty="0">
                <a:solidFill>
                  <a:srgbClr val="FF0000"/>
                </a:solidFill>
              </a:rPr>
              <a:t>1a afferent </a:t>
            </a:r>
            <a:r>
              <a:rPr lang="en-US" dirty="0"/>
              <a:t>neurons</a:t>
            </a:r>
          </a:p>
          <a:p>
            <a:r>
              <a:rPr lang="en-US" dirty="0"/>
              <a:t>CNS processes info</a:t>
            </a:r>
          </a:p>
          <a:p>
            <a:r>
              <a:rPr lang="en-US" dirty="0">
                <a:solidFill>
                  <a:srgbClr val="FF0000"/>
                </a:solidFill>
              </a:rPr>
              <a:t>Alpha motor neuron </a:t>
            </a:r>
            <a:r>
              <a:rPr lang="en-US" dirty="0"/>
              <a:t>causes extrafusal muscle fiber contraction</a:t>
            </a:r>
          </a:p>
          <a:p>
            <a:r>
              <a:rPr lang="en-US" dirty="0">
                <a:solidFill>
                  <a:srgbClr val="FF0000"/>
                </a:solidFill>
              </a:rPr>
              <a:t>Gamma motor neuron </a:t>
            </a:r>
            <a:r>
              <a:rPr lang="en-US" dirty="0"/>
              <a:t>causes intrafusal fiber contraction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95E1365-9666-468D-B4E7-4D5F897A34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956"/>
          <a:stretch/>
        </p:blipFill>
        <p:spPr>
          <a:xfrm>
            <a:off x="6987940" y="1447384"/>
            <a:ext cx="5132560" cy="4029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95576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93CD9-321C-40C9-9494-CFE831AD89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CA" sz="4400" b="1" dirty="0">
                <a:solidFill>
                  <a:srgbClr val="4F2683"/>
                </a:solidFill>
                <a:latin typeface="+mn-lt"/>
              </a:rPr>
              <a:t>Learning Catalytic Question</a:t>
            </a:r>
            <a:endParaRPr lang="en-CA" sz="5400" b="1" dirty="0">
              <a:solidFill>
                <a:srgbClr val="4F2683"/>
              </a:solidFill>
              <a:latin typeface="+mn-l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5F65BB8-E734-49B4-AD01-CD9DA72F20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204" y="6091014"/>
            <a:ext cx="2905683" cy="694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1845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93CD9-321C-40C9-9494-CFE831AD89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b="1" dirty="0">
                <a:solidFill>
                  <a:srgbClr val="4F2683"/>
                </a:solidFill>
                <a:latin typeface="+mn-lt"/>
              </a:rPr>
              <a:t>Vision: Eye and Retina</a:t>
            </a:r>
            <a:endParaRPr lang="en-CA" sz="5400" b="1" dirty="0">
              <a:solidFill>
                <a:srgbClr val="4F2683"/>
              </a:solidFill>
              <a:latin typeface="+mn-l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5F65BB8-E734-49B4-AD01-CD9DA72F20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204" y="6091014"/>
            <a:ext cx="2905683" cy="694967"/>
          </a:xfrm>
          <a:prstGeom prst="rect">
            <a:avLst/>
          </a:prstGeom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41E30B57-141A-42DC-B419-BCFCDB3A53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>
            <a:normAutofit/>
          </a:bodyPr>
          <a:lstStyle/>
          <a:p>
            <a:r>
              <a:rPr lang="en-US" sz="2800" dirty="0"/>
              <a:t>Chapter 2: Dr. </a:t>
            </a:r>
            <a:r>
              <a:rPr lang="en-US" sz="2800" dirty="0" err="1"/>
              <a:t>Everling</a:t>
            </a:r>
            <a:endParaRPr lang="en-US" sz="2800" dirty="0"/>
          </a:p>
          <a:p>
            <a:r>
              <a:rPr lang="en-US" sz="2800" dirty="0"/>
              <a:t>pp. </a:t>
            </a:r>
          </a:p>
        </p:txBody>
      </p:sp>
    </p:spTree>
    <p:extLst>
      <p:ext uri="{BB962C8B-B14F-4D97-AF65-F5344CB8AC3E}">
        <p14:creationId xmlns:p14="http://schemas.microsoft.com/office/powerpoint/2010/main" val="38081351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hysiologyClass" id="{7CFCF621-4751-448A-833E-E1064E57DA35}" vid="{78377000-374C-4815-9BE0-DAE063ECF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1489</TotalTime>
  <Words>1889</Words>
  <Application>Microsoft Office PowerPoint</Application>
  <PresentationFormat>Widescreen</PresentationFormat>
  <Paragraphs>296</Paragraphs>
  <Slides>52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56" baseType="lpstr">
      <vt:lpstr>Arial</vt:lpstr>
      <vt:lpstr>Calibri</vt:lpstr>
      <vt:lpstr>Calibri Light</vt:lpstr>
      <vt:lpstr>Office Theme</vt:lpstr>
      <vt:lpstr>PowerPoint Presentation</vt:lpstr>
      <vt:lpstr>Tutorial 6 Sections 009/010</vt:lpstr>
      <vt:lpstr>Your TA reminding you…</vt:lpstr>
      <vt:lpstr>Today</vt:lpstr>
      <vt:lpstr>Question from anonymous suggestion box…</vt:lpstr>
      <vt:lpstr>How do gamma neurons regulate gain of muscle spindles, and how does the inhibitory inter-neuron in the antagonistic patellar tendon reflex work?</vt:lpstr>
      <vt:lpstr>How do gamma neurons regulate gain of muscle spindles, and how does the inhibitory inter-neuron in the antagonistic patellar tendon reflex work?</vt:lpstr>
      <vt:lpstr>Learning Catalytic Question</vt:lpstr>
      <vt:lpstr>Vision: Eye and Retina</vt:lpstr>
      <vt:lpstr>Electromagnetic Spectrum</vt:lpstr>
      <vt:lpstr>The first structure which the majority of retinal ganglion cells project to, and synapse with, in the brain is the…</vt:lpstr>
      <vt:lpstr>The first structure which the majority of retinal ganglion cells project to, and synapse with, in the brain is the…</vt:lpstr>
      <vt:lpstr>Components of the Visual system</vt:lpstr>
      <vt:lpstr>Eye (Gross Anatomy)</vt:lpstr>
      <vt:lpstr>Eye (Gross Anatomy)</vt:lpstr>
      <vt:lpstr>Retinal Cells</vt:lpstr>
      <vt:lpstr>Retinal Layers</vt:lpstr>
      <vt:lpstr>The fovea is the part of the retina that contains photoreceptors called…</vt:lpstr>
      <vt:lpstr>The fovea is the part of the retina that contains photoreceptors called…</vt:lpstr>
      <vt:lpstr>Photoreceptors</vt:lpstr>
      <vt:lpstr>Two Photoreceptors: Rods vs. Cones</vt:lpstr>
      <vt:lpstr>Axons extending from the nasal part of the retina project to the ______ side of the brain, whereas axons from the remainder of the retina project to the ______ part of the brain.</vt:lpstr>
      <vt:lpstr>Axons extending from the nasal part of the retina project to the ______ side of the brain, whereas axons from the remainder of the retina project to the ______ part of the brain.</vt:lpstr>
      <vt:lpstr>Visual Field</vt:lpstr>
      <vt:lpstr>Visual Pathway: Lesion at Optic Nerve</vt:lpstr>
      <vt:lpstr>Visual Pathway: Lesion at Optic Chiasm</vt:lpstr>
      <vt:lpstr>Visual Pathway: Lesion at Optic Tract</vt:lpstr>
      <vt:lpstr>Sensory: Auditory System</vt:lpstr>
      <vt:lpstr>Sound</vt:lpstr>
      <vt:lpstr>Pinna is a shell-like structure which is a part of:</vt:lpstr>
      <vt:lpstr>Pinna is a shell-like structure which is a part of:</vt:lpstr>
      <vt:lpstr>Divisions of Auditory System</vt:lpstr>
      <vt:lpstr>Cochlea</vt:lpstr>
      <vt:lpstr>The receptors in the Organ of Corti are hair cells. How are they stimulated? </vt:lpstr>
      <vt:lpstr>The receptors in the Organ of Corti are hair cells. How are they stimulated? </vt:lpstr>
      <vt:lpstr>Cochlea</vt:lpstr>
      <vt:lpstr>How Sound Travels Through Ear</vt:lpstr>
      <vt:lpstr>Divisions of Auditory System</vt:lpstr>
      <vt:lpstr>Auditory Pathway</vt:lpstr>
      <vt:lpstr>Hearing Loss</vt:lpstr>
      <vt:lpstr>Motor Physiology</vt:lpstr>
      <vt:lpstr>Muscle Anatomy</vt:lpstr>
      <vt:lpstr>Motor Unit/Pool</vt:lpstr>
      <vt:lpstr>Muscle Spindle</vt:lpstr>
      <vt:lpstr>Golgi Tendon Organ</vt:lpstr>
      <vt:lpstr>Reflexes</vt:lpstr>
      <vt:lpstr>Stretch Reflex</vt:lpstr>
      <vt:lpstr>Patellar Tendon Reflex</vt:lpstr>
      <vt:lpstr>Motor Cortex, Homunculus vs. Somatosensory Cortex</vt:lpstr>
      <vt:lpstr>Corticospinal Tracts</vt:lpstr>
      <vt:lpstr>Next Tutorial (Oct 22nd)</vt:lpstr>
      <vt:lpstr>What Questions Do You Have?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Greydon Gilmore</dc:creator>
  <cp:lastModifiedBy>Greydon Gilmore</cp:lastModifiedBy>
  <cp:revision>123</cp:revision>
  <dcterms:created xsi:type="dcterms:W3CDTF">2017-12-10T19:18:50Z</dcterms:created>
  <dcterms:modified xsi:type="dcterms:W3CDTF">2019-10-15T20:12:46Z</dcterms:modified>
</cp:coreProperties>
</file>

<file path=docProps/thumbnail.jpeg>
</file>